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55"/>
  </p:notesMasterIdLst>
  <p:sldIdLst>
    <p:sldId id="256" r:id="rId5"/>
    <p:sldId id="333" r:id="rId6"/>
    <p:sldId id="378" r:id="rId7"/>
    <p:sldId id="322" r:id="rId8"/>
    <p:sldId id="335" r:id="rId9"/>
    <p:sldId id="280" r:id="rId10"/>
    <p:sldId id="368" r:id="rId11"/>
    <p:sldId id="375" r:id="rId12"/>
    <p:sldId id="369" r:id="rId13"/>
    <p:sldId id="325" r:id="rId14"/>
    <p:sldId id="338" r:id="rId15"/>
    <p:sldId id="379" r:id="rId16"/>
    <p:sldId id="332" r:id="rId17"/>
    <p:sldId id="341" r:id="rId18"/>
    <p:sldId id="257" r:id="rId19"/>
    <p:sldId id="342" r:id="rId20"/>
    <p:sldId id="370" r:id="rId21"/>
    <p:sldId id="366" r:id="rId22"/>
    <p:sldId id="343" r:id="rId23"/>
    <p:sldId id="371" r:id="rId24"/>
    <p:sldId id="344" r:id="rId25"/>
    <p:sldId id="382" r:id="rId26"/>
    <p:sldId id="345" r:id="rId27"/>
    <p:sldId id="259" r:id="rId28"/>
    <p:sldId id="346" r:id="rId29"/>
    <p:sldId id="380" r:id="rId30"/>
    <p:sldId id="381" r:id="rId31"/>
    <p:sldId id="348" r:id="rId32"/>
    <p:sldId id="373" r:id="rId33"/>
    <p:sldId id="367" r:id="rId34"/>
    <p:sldId id="312" r:id="rId35"/>
    <p:sldId id="349" r:id="rId36"/>
    <p:sldId id="350" r:id="rId37"/>
    <p:sldId id="351" r:id="rId38"/>
    <p:sldId id="352" r:id="rId39"/>
    <p:sldId id="354" r:id="rId40"/>
    <p:sldId id="355" r:id="rId41"/>
    <p:sldId id="356" r:id="rId42"/>
    <p:sldId id="321" r:id="rId43"/>
    <p:sldId id="376" r:id="rId44"/>
    <p:sldId id="360" r:id="rId45"/>
    <p:sldId id="383" r:id="rId46"/>
    <p:sldId id="384" r:id="rId47"/>
    <p:sldId id="385" r:id="rId48"/>
    <p:sldId id="386" r:id="rId49"/>
    <p:sldId id="387" r:id="rId50"/>
    <p:sldId id="388" r:id="rId51"/>
    <p:sldId id="389" r:id="rId52"/>
    <p:sldId id="372" r:id="rId53"/>
    <p:sldId id="319" r:id="rId54"/>
  </p:sldIdLst>
  <p:sldSz cx="18288000" cy="10287000"/>
  <p:notesSz cx="6858000" cy="9144000"/>
  <p:embeddedFontLst>
    <p:embeddedFont>
      <p:font typeface="Arial Bold" panose="020B0704020202020204" pitchFamily="34" charset="0"/>
      <p:regular r:id="rId56"/>
      <p:bold r:id="rId57"/>
    </p:embeddedFont>
    <p:embeddedFont>
      <p:font typeface="Calibri (MS) Bold" panose="020B0604020202020204" charset="0"/>
      <p:regular r:id="rId58"/>
    </p:embeddedFont>
    <p:embeddedFont>
      <p:font typeface="Canva Sans" panose="020B0604020202020204" charset="0"/>
      <p:regular r:id="rId59"/>
    </p:embeddedFont>
    <p:embeddedFont>
      <p:font typeface="Canva Sans Bold" panose="020B0604020202020204" charset="0"/>
      <p:regular r:id="rId60"/>
    </p:embeddedFont>
    <p:embeddedFont>
      <p:font typeface="Canva Sans Italics" panose="020B0604020202020204" charset="0"/>
      <p:regular r:id="rId61"/>
    </p:embeddedFont>
    <p:embeddedFont>
      <p:font typeface="Montserrat Bold" panose="00000800000000000000" pitchFamily="2" charset="0"/>
      <p:bold r:id="rId62"/>
    </p:embeddedFont>
    <p:embeddedFont>
      <p:font typeface="Open Sans" panose="020B0606030504020204" pitchFamily="34" charset="0"/>
      <p:regular r:id="rId63"/>
      <p:bold r:id="rId64"/>
      <p:italic r:id="rId65"/>
      <p:boldItalic r:id="rId66"/>
    </p:embeddedFont>
    <p:embeddedFont>
      <p:font typeface="Open Sans 1 Bold" panose="020B0604020202020204" charset="0"/>
      <p:regular r:id="rId67"/>
    </p:embeddedFont>
    <p:embeddedFont>
      <p:font typeface="Open Sans 2 Semi-Bold" panose="020B0604020202020204" charset="0"/>
      <p:regular r:id="rId68"/>
    </p:embeddedFont>
    <p:embeddedFont>
      <p:font typeface="Open Sans 2 Ultra-Bold Italics" panose="020B0604020202020204" charset="0"/>
      <p:regular r:id="rId69"/>
    </p:embeddedFont>
    <p:embeddedFont>
      <p:font typeface="Open Sans Bold" panose="020B0806030504020204" pitchFamily="34" charset="0"/>
      <p:bold r:id="rId70"/>
    </p:embeddedFont>
    <p:embeddedFont>
      <p:font typeface="Open Sans ExtraBold" panose="020B0906030804020204" pitchFamily="34" charset="0"/>
      <p:bold r:id="rId71"/>
      <p:boldItalic r:id="rId72"/>
    </p:embeddedFont>
    <p:embeddedFont>
      <p:font typeface="Open Sans SemiBold" panose="020B0706030804020204" pitchFamily="34" charset="0"/>
      <p:bold r:id="rId73"/>
      <p:boldItalic r:id="rId74"/>
    </p:embeddedFont>
    <p:embeddedFont>
      <p:font typeface="Poppins" panose="00000500000000000000" pitchFamily="2" charset="0"/>
      <p:regular r:id="rId75"/>
      <p:bold r:id="rId76"/>
      <p:italic r:id="rId77"/>
      <p:boldItalic r:id="rId78"/>
    </p:embeddedFont>
    <p:embeddedFont>
      <p:font typeface="Poppins Bold" panose="00000800000000000000" pitchFamily="2" charset="0"/>
      <p:bold r:id="rId79"/>
    </p:embeddedFont>
    <p:embeddedFont>
      <p:font typeface="Roboto Bold" panose="02000000000000000000" pitchFamily="2" charset="0"/>
      <p:bold r:id="rId8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344" userDrawn="1">
          <p15:clr>
            <a:srgbClr val="A4A3A4"/>
          </p15:clr>
        </p15:guide>
        <p15:guide id="5" pos="7584" userDrawn="1">
          <p15:clr>
            <a:srgbClr val="A4A3A4"/>
          </p15:clr>
        </p15:guide>
        <p15:guide id="6" orient="horz" pos="285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223C09-4840-8B83-2695-BBAFEB0AE296}" name="Milena Fernandes Cadilhe" initials="MF" userId="S::milenacadilhe@riogaleao.com::6477ba96-020b-4330-8ce1-0c860819f16f" providerId="AD"/>
  <p188:author id="{6FCF011B-5426-CCA3-37FB-BBDCB3AF0B95}" name="Tereza Cristina de Moura Batista" initials="Td" userId="S::terezabatista@riogaleao.com::c0d5e3ca-fc3a-49f2-a193-4ee2668eadee" providerId="AD"/>
  <p188:author id="{A9DC2253-0671-67C2-C00C-CD9533B6A959}" name="Usuário Convidado" initials="UC" userId="S::urn:spo:anon#fc9d3893228cb4adddc8ca8e24c20adc8c3c6dab1f316566b270609ddb4093ed::" providerId="AD"/>
  <p188:author id="{BAE74E60-BD23-4EA4-C471-8B1ED25063B9}" name="Raphaela Cristina Viana Dos Santos" initials="RV" userId="S::raphaelasantos@riogaleao.com::3bcd1755-d03e-48db-a6f1-ef7fae3d4a5b" providerId="AD"/>
  <p188:author id="{9B6DAB7E-40F1-C5FF-C705-AF778D351897}" name="Sheime Christine Fernandes Cabral Ferreira" initials="SC" userId="S::sheime@riogaleao.com::e1a51de7-5e33-48c7-ad66-55411a73fd31" providerId="AD"/>
  <p188:author id="{778F96C5-F9E9-F076-3CE8-06CD913E5F26}" name="Aline Nicotte" initials="AN" userId="S-1-5-21-1774222889-3616700686-2120618041-1128" providerId="AD"/>
  <p188:author id="{3166DFDE-9DCF-F449-202E-2941893786C8}" name="Gabriela Perez Requejo Castro Fernandes" initials="GP" userId="S::gabrielafernandes@riogaleao.com::8f2139fe-bc79-4bc1-8643-35866ca52c54" providerId="AD"/>
  <p188:author id="{AFC793E0-5CD9-8588-ED0C-011DF75C4B08}" name="Camille Moledo Benevides Carvalho" initials="CC" userId="S::camillemoledo@riogaleao.com::0f617c4e-03e8-4ca0-9c9b-78aada65c6d0" providerId="AD"/>
  <p188:author id="{1BF04AF8-715C-1C6B-1304-BD123CB20AF9}" name="Ana Carolina Rodrigues do Espírito Santo" initials="AR" userId="S::t_anasanto@riogaleao.com::ca597e6c-ab4e-4712-a181-5eb5ec7ea56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C0B6"/>
    <a:srgbClr val="00BCB3"/>
    <a:srgbClr val="008F89"/>
    <a:srgbClr val="6C217F"/>
    <a:srgbClr val="404040"/>
    <a:srgbClr val="E5E4EB"/>
    <a:srgbClr val="F2F2F2"/>
    <a:srgbClr val="ED0080"/>
    <a:srgbClr val="822A85"/>
    <a:srgbClr val="FFC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B6CD8E-7961-6CA2-997B-D1AE71AE0EE5}" v="2" dt="2026-07-14T11:30:01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4" autoAdjust="0"/>
    <p:restoredTop sz="94526" autoAdjust="0"/>
  </p:normalViewPr>
  <p:slideViewPr>
    <p:cSldViewPr>
      <p:cViewPr>
        <p:scale>
          <a:sx n="60" d="100"/>
          <a:sy n="60" d="100"/>
        </p:scale>
        <p:origin x="2166" y="444"/>
      </p:cViewPr>
      <p:guideLst>
        <p:guide orient="horz" pos="4344"/>
        <p:guide pos="7584"/>
        <p:guide orient="horz" pos="28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8.fntdata"/><Relationship Id="rId68" Type="http://schemas.openxmlformats.org/officeDocument/2006/relationships/font" Target="fonts/font13.fntdata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74" Type="http://schemas.openxmlformats.org/officeDocument/2006/relationships/font" Target="fonts/font19.fntdata"/><Relationship Id="rId79" Type="http://schemas.openxmlformats.org/officeDocument/2006/relationships/font" Target="fonts/font24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font" Target="fonts/font14.fntdata"/><Relationship Id="rId77" Type="http://schemas.openxmlformats.org/officeDocument/2006/relationships/font" Target="fonts/font2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7.fntdata"/><Relationship Id="rId80" Type="http://schemas.openxmlformats.org/officeDocument/2006/relationships/font" Target="fonts/font25.fntdata"/><Relationship Id="rId85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7.fntdata"/><Relationship Id="rId70" Type="http://schemas.openxmlformats.org/officeDocument/2006/relationships/font" Target="fonts/font15.fntdata"/><Relationship Id="rId75" Type="http://schemas.openxmlformats.org/officeDocument/2006/relationships/font" Target="fonts/font20.fntdata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73" Type="http://schemas.openxmlformats.org/officeDocument/2006/relationships/font" Target="fonts/font18.fntdata"/><Relationship Id="rId78" Type="http://schemas.openxmlformats.org/officeDocument/2006/relationships/font" Target="fonts/font23.fntdata"/><Relationship Id="rId81" Type="http://schemas.openxmlformats.org/officeDocument/2006/relationships/presProps" Target="presProps.xml"/><Relationship Id="rId86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6" Type="http://schemas.openxmlformats.org/officeDocument/2006/relationships/font" Target="fonts/font21.fntdata"/><Relationship Id="rId7" Type="http://schemas.openxmlformats.org/officeDocument/2006/relationships/slide" Target="slides/slide3.xml"/><Relationship Id="rId71" Type="http://schemas.openxmlformats.org/officeDocument/2006/relationships/font" Target="fonts/font1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font" Target="fonts/font11.fntdata"/><Relationship Id="rId61" Type="http://schemas.openxmlformats.org/officeDocument/2006/relationships/font" Target="fonts/font6.fntdata"/><Relationship Id="rId8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F7B-4132-B058-4F9E4106847E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F7B-4132-B058-4F9E4106847E}"/>
              </c:ext>
            </c:extLst>
          </c:dPt>
          <c:dPt>
            <c:idx val="2"/>
            <c:bubble3D val="0"/>
            <c:spPr>
              <a:solidFill>
                <a:schemeClr val="accent6">
                  <a:tint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8F7B-4132-B058-4F9E4106847E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8F7B-4132-B058-4F9E4106847E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7B-4132-B058-4F9E4106847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09D-4C5F-BC9D-CC41E665CA61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09D-4C5F-BC9D-CC41E665CA61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B09D-4C5F-BC9D-CC41E665CA61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B09D-4C5F-BC9D-CC41E665CA61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9D-4C5F-BC9D-CC41E665CA6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C94-4E25-B11C-FA44E7DF598B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C94-4E25-B11C-FA44E7DF598B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BC94-4E25-B11C-FA44E7DF598B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BC94-4E25-B11C-FA44E7DF598B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50</c:v>
                </c:pt>
                <c:pt idx="2">
                  <c:v>50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94-4E25-B11C-FA44E7DF598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100-4767-A43E-B42CAC8A8127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100-4767-A43E-B42CAC8A8127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100-4767-A43E-B42CAC8A8127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5100-4767-A43E-B42CAC8A8127}"/>
              </c:ext>
            </c:extLst>
          </c:dPt>
          <c:dLbls>
            <c:delete val="1"/>
          </c:dLbls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00-4767-A43E-B42CAC8A812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6C957-1B68-4729-803D-AA176698007D}" type="datetimeFigureOut">
              <a:rPr lang="pt-BR" smtClean="0"/>
              <a:t>24/07/2026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6A0FA-BAC6-44F4-BC18-BDD85D1CF2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8145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15F51-09EC-5570-CF8B-59115F2C8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C88510-3F03-E355-4F0E-1A335BEB1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7C9E110-C70B-52CC-F8D0-7F597ECB9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5ED119-E38C-28F2-EA8D-C5BB54CB2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362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15F51-09EC-5570-CF8B-59115F2C8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C88510-3F03-E355-4F0E-1A335BEB1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7C9E110-C70B-52CC-F8D0-7F597ECB9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5ED119-E38C-28F2-EA8D-C5BB54CB2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816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6035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1680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5075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9B0F7-5C1F-4471-0178-FFBBC9792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22FB9E2-DCC5-E802-2F4B-CE31B844E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7E27FC7-673A-6DC5-9A0A-F3EF214EEB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CF0847A-4AA1-FAB7-862C-A6E76CD367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601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6A0FA-BAC6-44F4-BC18-BDD85D1CF263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3509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DFC4420-6931-E956-B664-6A62706036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9EE358B8-EA90-4D1F-6BC2-B86E6147D8F9}"/>
              </a:ext>
            </a:extLst>
          </p:cNvPr>
          <p:cNvSpPr/>
          <p:nvPr userDrawn="1"/>
        </p:nvSpPr>
        <p:spPr>
          <a:xfrm>
            <a:off x="1131434" y="-2095500"/>
            <a:ext cx="1599519" cy="1534886"/>
          </a:xfrm>
          <a:prstGeom prst="ellipse">
            <a:avLst/>
          </a:prstGeom>
          <a:solidFill>
            <a:srgbClr val="2139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794C9C0-1E06-F6D1-92CE-0E6174578C18}"/>
              </a:ext>
            </a:extLst>
          </p:cNvPr>
          <p:cNvSpPr/>
          <p:nvPr userDrawn="1"/>
        </p:nvSpPr>
        <p:spPr>
          <a:xfrm>
            <a:off x="2809280" y="-2095500"/>
            <a:ext cx="1599519" cy="1534886"/>
          </a:xfrm>
          <a:prstGeom prst="ellipse">
            <a:avLst/>
          </a:prstGeom>
          <a:solidFill>
            <a:srgbClr val="008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870E24FF-096D-7D9A-8A03-462F7F490879}"/>
              </a:ext>
            </a:extLst>
          </p:cNvPr>
          <p:cNvSpPr/>
          <p:nvPr userDrawn="1"/>
        </p:nvSpPr>
        <p:spPr>
          <a:xfrm>
            <a:off x="4487126" y="-2095500"/>
            <a:ext cx="1599519" cy="1534886"/>
          </a:xfrm>
          <a:prstGeom prst="ellipse">
            <a:avLst/>
          </a:prstGeom>
          <a:solidFill>
            <a:srgbClr val="52BB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B99CD99-A495-B7DC-B03B-9FD5D7413A01}"/>
              </a:ext>
            </a:extLst>
          </p:cNvPr>
          <p:cNvSpPr/>
          <p:nvPr userDrawn="1"/>
        </p:nvSpPr>
        <p:spPr>
          <a:xfrm>
            <a:off x="6164972" y="-2095500"/>
            <a:ext cx="1599519" cy="1534886"/>
          </a:xfrm>
          <a:prstGeom prst="ellipse">
            <a:avLst/>
          </a:prstGeom>
          <a:solidFill>
            <a:srgbClr val="A2C6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73C86FA-F048-8007-6E10-53B492E64647}"/>
              </a:ext>
            </a:extLst>
          </p:cNvPr>
          <p:cNvSpPr/>
          <p:nvPr userDrawn="1"/>
        </p:nvSpPr>
        <p:spPr>
          <a:xfrm>
            <a:off x="7842818" y="-2095500"/>
            <a:ext cx="1599519" cy="1534886"/>
          </a:xfrm>
          <a:prstGeom prst="ellipse">
            <a:avLst/>
          </a:prstGeom>
          <a:solidFill>
            <a:srgbClr val="FDC4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B0101AD-C712-C0E3-BB3F-BDF69259BA85}"/>
              </a:ext>
            </a:extLst>
          </p:cNvPr>
          <p:cNvSpPr/>
          <p:nvPr userDrawn="1"/>
        </p:nvSpPr>
        <p:spPr>
          <a:xfrm>
            <a:off x="9520664" y="-2095500"/>
            <a:ext cx="1599519" cy="1534886"/>
          </a:xfrm>
          <a:prstGeom prst="ellipse">
            <a:avLst/>
          </a:prstGeom>
          <a:solidFill>
            <a:srgbClr val="EF7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2505E4CD-CD05-06EB-EBD0-88CD577F1AD2}"/>
              </a:ext>
            </a:extLst>
          </p:cNvPr>
          <p:cNvSpPr/>
          <p:nvPr userDrawn="1"/>
        </p:nvSpPr>
        <p:spPr>
          <a:xfrm>
            <a:off x="11198510" y="-2095500"/>
            <a:ext cx="1599519" cy="1534886"/>
          </a:xfrm>
          <a:prstGeom prst="ellipse">
            <a:avLst/>
          </a:prstGeom>
          <a:solidFill>
            <a:srgbClr val="E41F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08B0896C-6154-698F-5093-D0FB884C8CBF}"/>
              </a:ext>
            </a:extLst>
          </p:cNvPr>
          <p:cNvSpPr/>
          <p:nvPr userDrawn="1"/>
        </p:nvSpPr>
        <p:spPr>
          <a:xfrm>
            <a:off x="12876356" y="-2095500"/>
            <a:ext cx="1599519" cy="1534886"/>
          </a:xfrm>
          <a:prstGeom prst="ellipse">
            <a:avLst/>
          </a:prstGeom>
          <a:solidFill>
            <a:srgbClr val="EA44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609E0EE5-F0D5-A508-9C1A-FBEB9092FAE7}"/>
              </a:ext>
            </a:extLst>
          </p:cNvPr>
          <p:cNvSpPr/>
          <p:nvPr userDrawn="1"/>
        </p:nvSpPr>
        <p:spPr>
          <a:xfrm>
            <a:off x="14554200" y="-2095500"/>
            <a:ext cx="1599519" cy="1534886"/>
          </a:xfrm>
          <a:prstGeom prst="ellipse">
            <a:avLst/>
          </a:prstGeom>
          <a:solidFill>
            <a:srgbClr val="6C21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07F5B75C-7D68-AA13-FE9C-22E708FB28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C66A8D0D-FD96-FBF7-F824-416467F442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50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AAEB421A-0EE6-4E30-CB09-B488166FE4AE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128038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B362750-B784-DDCA-16F6-F191218E4464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362073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B362750-B784-DDCA-16F6-F191218E4464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63973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B362750-B784-DDCA-16F6-F191218E4464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426673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B362750-B784-DDCA-16F6-F191218E4464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178969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B362750-B784-DDCA-16F6-F191218E4464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5E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>
              <a:solidFill>
                <a:srgbClr val="E5E4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76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0B362750-B784-DDCA-16F6-F191218E4464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46048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pos="768" userDrawn="1">
          <p15:clr>
            <a:srgbClr val="F26B43"/>
          </p15:clr>
        </p15:guide>
        <p15:guide id="4" pos="10752" userDrawn="1">
          <p15:clr>
            <a:srgbClr val="F26B43"/>
          </p15:clr>
        </p15:guide>
        <p15:guide id="5" orient="horz" pos="5976" userDrawn="1">
          <p15:clr>
            <a:srgbClr val="F26B43"/>
          </p15:clr>
        </p15:guide>
        <p15:guide id="6" orient="horz" pos="4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6.png"/><Relationship Id="rId7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31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37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8.sv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21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hyperlink" Target="http://www.multiprev.com.br/" TargetMode="Externa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.sv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4.png"/><Relationship Id="rId5" Type="http://schemas.openxmlformats.org/officeDocument/2006/relationships/image" Target="../media/image63.svg"/><Relationship Id="rId10" Type="http://schemas.openxmlformats.org/officeDocument/2006/relationships/image" Target="../media/image68.png"/><Relationship Id="rId4" Type="http://schemas.openxmlformats.org/officeDocument/2006/relationships/image" Target="../media/image5.svg"/><Relationship Id="rId9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193801" y="4805044"/>
            <a:ext cx="11531600" cy="1167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125"/>
              </a:lnSpc>
            </a:pPr>
            <a:r>
              <a:rPr lang="en-US" sz="5500" spc="521" dirty="0" err="1"/>
              <a:t>Contrato</a:t>
            </a:r>
            <a:r>
              <a:rPr lang="en-US" sz="5500" spc="521" dirty="0"/>
              <a:t> e </a:t>
            </a:r>
            <a:r>
              <a:rPr lang="en-US" sz="5500" spc="521" dirty="0" err="1"/>
              <a:t>Benefícios</a:t>
            </a:r>
            <a:r>
              <a:rPr lang="en-US" sz="5500" spc="521" dirty="0"/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3800" y="3390900"/>
            <a:ext cx="11226800" cy="1835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8000" b="1" spc="85" dirty="0">
                <a:solidFill>
                  <a:srgbClr val="404040"/>
                </a:solidFill>
                <a:latin typeface="+mj-lt"/>
                <a:ea typeface="Montserrat Bold"/>
                <a:cs typeface="Montserrat Bold"/>
                <a:sym typeface="Montserrat Bold"/>
              </a:rPr>
              <a:t>ADP l </a:t>
            </a:r>
            <a:r>
              <a:rPr lang="en-US" sz="8000" b="1" spc="85" dirty="0" err="1">
                <a:solidFill>
                  <a:srgbClr val="404040"/>
                </a:solidFill>
                <a:latin typeface="+mj-lt"/>
                <a:ea typeface="Montserrat Bold"/>
                <a:cs typeface="Montserrat Bold"/>
                <a:sym typeface="Montserrat Bold"/>
              </a:rPr>
              <a:t>Administração</a:t>
            </a:r>
            <a:r>
              <a:rPr lang="en-US" sz="8000" b="1" spc="85" dirty="0">
                <a:solidFill>
                  <a:srgbClr val="404040"/>
                </a:solidFill>
                <a:latin typeface="+mj-lt"/>
                <a:ea typeface="Montserrat Bold"/>
                <a:cs typeface="Montserrat Bold"/>
                <a:sym typeface="Montserrat Bold"/>
              </a:rPr>
              <a:t> de </a:t>
            </a:r>
            <a:r>
              <a:rPr lang="en-US" sz="8000" b="1" spc="85" dirty="0" err="1">
                <a:solidFill>
                  <a:srgbClr val="404040"/>
                </a:solidFill>
                <a:latin typeface="+mj-lt"/>
                <a:ea typeface="Montserrat Bold"/>
                <a:cs typeface="Montserrat Bold"/>
                <a:sym typeface="Montserrat Bold"/>
              </a:rPr>
              <a:t>Pessoas</a:t>
            </a:r>
            <a:endParaRPr lang="en-US" sz="8000" b="1" spc="85" dirty="0">
              <a:solidFill>
                <a:srgbClr val="404040"/>
              </a:solidFill>
              <a:latin typeface="+mj-lt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88B1C889-BCA9-D65D-62D8-27532F89B257}"/>
              </a:ext>
            </a:extLst>
          </p:cNvPr>
          <p:cNvSpPr/>
          <p:nvPr/>
        </p:nvSpPr>
        <p:spPr>
          <a:xfrm>
            <a:off x="14859000" y="8801100"/>
            <a:ext cx="3002280" cy="979004"/>
          </a:xfrm>
          <a:custGeom>
            <a:avLst/>
            <a:gdLst/>
            <a:ahLst/>
            <a:cxnLst/>
            <a:rect l="l" t="t" r="r" b="b"/>
            <a:pathLst>
              <a:path w="6953882" h="2267569">
                <a:moveTo>
                  <a:pt x="0" y="0"/>
                </a:moveTo>
                <a:lnTo>
                  <a:pt x="6953882" y="0"/>
                </a:lnTo>
                <a:lnTo>
                  <a:pt x="6953882" y="2267569"/>
                </a:lnTo>
                <a:lnTo>
                  <a:pt x="0" y="22675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16" t="-26339" r="-9383" b="-26339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9" name="Gráfico 5">
            <a:extLst>
              <a:ext uri="{FF2B5EF4-FFF2-40B4-BE49-F238E27FC236}">
                <a16:creationId xmlns:a16="http://schemas.microsoft.com/office/drawing/2014/main" id="{00F22415-18CF-E16D-4178-66F28B854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534" r="-13560"/>
          <a:stretch>
            <a:fillRect/>
          </a:stretch>
        </p:blipFill>
        <p:spPr>
          <a:xfrm flipV="1">
            <a:off x="2981" y="6419851"/>
            <a:ext cx="13332019" cy="3938590"/>
          </a:xfrm>
          <a:prstGeom prst="rect">
            <a:avLst/>
          </a:prstGeom>
        </p:spPr>
      </p:pic>
      <p:pic>
        <p:nvPicPr>
          <p:cNvPr id="10" name="Gráfico 26">
            <a:extLst>
              <a:ext uri="{FF2B5EF4-FFF2-40B4-BE49-F238E27FC236}">
                <a16:creationId xmlns:a16="http://schemas.microsoft.com/office/drawing/2014/main" id="{F998EE71-74D8-4268-71B4-0BAA5215CA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28316" r="28771"/>
          <a:stretch>
            <a:fillRect/>
          </a:stretch>
        </p:blipFill>
        <p:spPr>
          <a:xfrm flipV="1">
            <a:off x="4783628" y="0"/>
            <a:ext cx="13504372" cy="3447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845DF-F694-63DC-B6B7-FF8B5D0E6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2CA86BDD-8746-D60F-D2D2-D15128C3C0A4}"/>
              </a:ext>
            </a:extLst>
          </p:cNvPr>
          <p:cNvSpPr txBox="1"/>
          <p:nvPr/>
        </p:nvSpPr>
        <p:spPr>
          <a:xfrm>
            <a:off x="1829671" y="1408598"/>
            <a:ext cx="4458214" cy="6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5953" dirty="0">
                <a:solidFill>
                  <a:srgbClr val="B6D35E"/>
                </a:solidFill>
                <a:latin typeface="Open Sans 2 Semi-Bold"/>
              </a:rPr>
              <a:t> </a:t>
            </a:r>
            <a:endParaRPr lang="en-US" sz="5953" dirty="0">
              <a:solidFill>
                <a:srgbClr val="95B216"/>
              </a:solidFill>
              <a:latin typeface="Open Sans 2 Ultra-Bold Italic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0D45E7A4-C155-9CE7-2BD8-6FB94D84C17C}"/>
              </a:ext>
            </a:extLst>
          </p:cNvPr>
          <p:cNvSpPr txBox="1"/>
          <p:nvPr/>
        </p:nvSpPr>
        <p:spPr>
          <a:xfrm>
            <a:off x="1219200" y="4533900"/>
            <a:ext cx="6096000" cy="46935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000"/>
              </a:spcAft>
            </a:pPr>
            <a:r>
              <a:rPr lang="pt-BR" sz="3000" dirty="0">
                <a:solidFill>
                  <a:srgbClr val="6C217F"/>
                </a:solidFill>
                <a:latin typeface="+mj-lt"/>
              </a:rPr>
              <a:t>Horário</a:t>
            </a:r>
            <a:r>
              <a:rPr lang="pt-BR" sz="2500" dirty="0">
                <a:solidFill>
                  <a:srgbClr val="6C217F"/>
                </a:solidFill>
              </a:rPr>
              <a:t> </a:t>
            </a:r>
          </a:p>
          <a:p>
            <a:pPr>
              <a:lnSpc>
                <a:spcPts val="3000"/>
              </a:lnSpc>
              <a:spcAft>
                <a:spcPts val="2000"/>
              </a:spcAft>
            </a:pPr>
            <a:r>
              <a:rPr lang="en-US" sz="25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Administrativo</a:t>
            </a:r>
            <a:r>
              <a:rPr lang="en-US" sz="25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: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b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</a:b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09h </a:t>
            </a:r>
            <a:r>
              <a:rPr lang="en-US" sz="25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às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18h </a:t>
            </a:r>
            <a:b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</a:b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(1h </a:t>
            </a:r>
            <a:r>
              <a:rPr lang="en-US" sz="25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intervalo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) </a:t>
            </a:r>
          </a:p>
          <a:p>
            <a:pPr>
              <a:lnSpc>
                <a:spcPts val="3000"/>
              </a:lnSpc>
              <a:spcAft>
                <a:spcPts val="2000"/>
              </a:spcAft>
            </a:pPr>
            <a:r>
              <a:rPr lang="en-US" sz="25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Escala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: </a:t>
            </a:r>
            <a:b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</a:b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2x2 (12h </a:t>
            </a:r>
            <a:r>
              <a:rPr lang="en-US" sz="25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Trabalho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); </a:t>
            </a:r>
            <a:b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</a:br>
            <a:r>
              <a:rPr lang="en-US" sz="25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Intervalos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: 1h </a:t>
            </a:r>
            <a:r>
              <a:rPr lang="en-US" sz="25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Diurno</a:t>
            </a:r>
            <a:r>
              <a:rPr lang="en-US" sz="25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/2h </a:t>
            </a:r>
            <a:r>
              <a:rPr lang="en-US" sz="25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Noturno</a:t>
            </a:r>
            <a:endParaRPr lang="en-US" sz="2500" dirty="0">
              <a:solidFill>
                <a:srgbClr val="404040"/>
              </a:solidFill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3000"/>
              </a:lnSpc>
            </a:pP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De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acordo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com o Plano de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Ação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(PA)</a:t>
            </a:r>
          </a:p>
          <a:p>
            <a:pPr algn="just">
              <a:lnSpc>
                <a:spcPts val="3000"/>
              </a:lnSpc>
            </a:pP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Pode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haver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alterações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desde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que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ocorra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alinhamento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com o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líder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500" dirty="0" err="1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imediato</a:t>
            </a:r>
            <a:r>
              <a:rPr lang="en-US" sz="2500" dirty="0">
                <a:solidFill>
                  <a:srgbClr val="404040"/>
                </a:solidFill>
                <a:ea typeface="Canva Sans Italics"/>
                <a:cs typeface="Canva Sans Italics"/>
                <a:sym typeface="Canva Sans Italics"/>
              </a:rPr>
              <a:t>.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F124B83C-0223-031F-084E-3FE4EF243551}"/>
              </a:ext>
            </a:extLst>
          </p:cNvPr>
          <p:cNvSpPr txBox="1"/>
          <p:nvPr/>
        </p:nvSpPr>
        <p:spPr>
          <a:xfrm>
            <a:off x="1219200" y="747252"/>
            <a:ext cx="77724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000"/>
              </a:spcAft>
            </a:pPr>
            <a:r>
              <a:rPr lang="pt-BR" sz="5400" b="1" dirty="0">
                <a:solidFill>
                  <a:srgbClr val="6C217F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Ficha de Registro &amp; Contrato de Trabalho</a:t>
            </a:r>
            <a:endParaRPr lang="en-US" sz="3200" b="1" dirty="0">
              <a:solidFill>
                <a:srgbClr val="6C217F"/>
              </a:solidFill>
              <a:latin typeface="+mj-lt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D45E7A4-C155-9CE7-2BD8-6FB94D84C17C}"/>
              </a:ext>
            </a:extLst>
          </p:cNvPr>
          <p:cNvSpPr txBox="1"/>
          <p:nvPr/>
        </p:nvSpPr>
        <p:spPr>
          <a:xfrm>
            <a:off x="9067800" y="4533900"/>
            <a:ext cx="6096000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000"/>
              </a:spcAft>
            </a:pPr>
            <a:r>
              <a:rPr lang="pt-BR" sz="3000" dirty="0">
                <a:solidFill>
                  <a:srgbClr val="6C217F"/>
                </a:solidFill>
                <a:latin typeface="+mj-lt"/>
              </a:rPr>
              <a:t>Data de Pagamento</a:t>
            </a:r>
            <a:endParaRPr lang="pt-BR" sz="2500" dirty="0">
              <a:solidFill>
                <a:srgbClr val="6C217F"/>
              </a:solidFill>
              <a:latin typeface="+mj-lt"/>
            </a:endParaRPr>
          </a:p>
          <a:p>
            <a:pPr>
              <a:lnSpc>
                <a:spcPts val="3000"/>
              </a:lnSpc>
              <a:spcAft>
                <a:spcPts val="2000"/>
              </a:spcAft>
            </a:pPr>
            <a:r>
              <a:rPr lang="pt-BR" sz="2500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O pagamento é realizado no último dia útil do mês. O contracheque será enviado para seu e-mail corporativo até o dia do pagamento.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1219200" y="2549861"/>
            <a:ext cx="11734800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Nesse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documento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consta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todas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as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informações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necessárias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sobre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o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seu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ingresso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no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RIOgaleão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. </a:t>
            </a:r>
            <a:r>
              <a:rPr lang="en-US" sz="24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Importante</a:t>
            </a:r>
            <a:r>
              <a:rPr lang="en-US" sz="24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conferir</a:t>
            </a:r>
            <a:r>
              <a:rPr lang="en-US" sz="24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todos</a:t>
            </a:r>
            <a:r>
              <a:rPr lang="en-US" sz="24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os</a:t>
            </a:r>
            <a:r>
              <a:rPr lang="en-US" sz="24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 dados </a:t>
            </a:r>
            <a:r>
              <a:rPr lang="en-US" sz="24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pessoais</a:t>
            </a:r>
            <a:r>
              <a:rPr lang="en-US" sz="24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 e </a:t>
            </a:r>
            <a:r>
              <a:rPr lang="en-US" sz="2400" b="1" dirty="0" err="1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contratuais</a:t>
            </a:r>
            <a:r>
              <a:rPr lang="en-US" sz="24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79AF2C3-17FC-864F-1477-D38193D59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6388" t="40607" r="8613" b="-5716"/>
          <a:stretch>
            <a:fillRect/>
          </a:stretch>
        </p:blipFill>
        <p:spPr>
          <a:xfrm rot="10800000" flipH="1">
            <a:off x="7546875" y="6039018"/>
            <a:ext cx="13064268" cy="42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6005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32E51-B9EE-5FF8-FFD9-EFDC469B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7E193A3-35FF-1BB7-2341-F62A612EEC4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8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3AB7CDE-6B25-8703-44DA-0E134D04AA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5040" t="2594" r="22965" b="18156"/>
          <a:stretch>
            <a:fillRect/>
          </a:stretch>
        </p:blipFill>
        <p:spPr>
          <a:xfrm rot="10800000">
            <a:off x="-1" y="0"/>
            <a:ext cx="18288000" cy="1047750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B8B493F1-BE4C-A66D-C314-B7E9CB698F44}"/>
              </a:ext>
            </a:extLst>
          </p:cNvPr>
          <p:cNvSpPr txBox="1"/>
          <p:nvPr/>
        </p:nvSpPr>
        <p:spPr>
          <a:xfrm>
            <a:off x="1230406" y="5622604"/>
            <a:ext cx="1286659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dirty="0" err="1">
                <a:solidFill>
                  <a:schemeClr val="bg1"/>
                </a:solidFill>
                <a:latin typeface="+mj-lt"/>
              </a:rPr>
              <a:t>Formulários</a:t>
            </a:r>
            <a:r>
              <a:rPr lang="en-US" sz="8000" dirty="0">
                <a:solidFill>
                  <a:schemeClr val="bg1"/>
                </a:solidFill>
                <a:latin typeface="+mj-lt"/>
              </a:rPr>
              <a:t>, </a:t>
            </a:r>
            <a:br>
              <a:rPr lang="en-US" sz="8000" dirty="0">
                <a:solidFill>
                  <a:schemeClr val="bg1"/>
                </a:solidFill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latin typeface="+mj-lt"/>
              </a:rPr>
              <a:t>Termos, </a:t>
            </a:r>
            <a:r>
              <a:rPr lang="en-US" sz="8000" dirty="0" err="1">
                <a:solidFill>
                  <a:schemeClr val="bg1"/>
                </a:solidFill>
                <a:latin typeface="+mj-lt"/>
              </a:rPr>
              <a:t>Documentos</a:t>
            </a:r>
            <a:endParaRPr lang="en-US" sz="8000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US" sz="8000" dirty="0">
                <a:solidFill>
                  <a:schemeClr val="bg1"/>
                </a:solidFill>
                <a:latin typeface="+mj-lt"/>
              </a:rPr>
              <a:t>e </a:t>
            </a:r>
            <a:r>
              <a:rPr lang="en-US" sz="8000" dirty="0" err="1">
                <a:solidFill>
                  <a:schemeClr val="bg1"/>
                </a:solidFill>
                <a:latin typeface="+mj-lt"/>
              </a:rPr>
              <a:t>Declarações</a:t>
            </a:r>
            <a:endParaRPr lang="en-US" sz="9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7626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7">
            <a:extLst>
              <a:ext uri="{FF2B5EF4-FFF2-40B4-BE49-F238E27FC236}">
                <a16:creationId xmlns:a16="http://schemas.microsoft.com/office/drawing/2014/main" id="{A54782FA-9340-1F89-771B-6EFD463C14F7}"/>
              </a:ext>
            </a:extLst>
          </p:cNvPr>
          <p:cNvSpPr/>
          <p:nvPr/>
        </p:nvSpPr>
        <p:spPr>
          <a:xfrm>
            <a:off x="12801600" y="0"/>
            <a:ext cx="5486400" cy="10306051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00A79D5-98FF-C184-88BB-FE121D040A79}"/>
              </a:ext>
            </a:extLst>
          </p:cNvPr>
          <p:cNvSpPr txBox="1"/>
          <p:nvPr/>
        </p:nvSpPr>
        <p:spPr>
          <a:xfrm>
            <a:off x="13906500" y="6927659"/>
            <a:ext cx="3276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Importante: </a:t>
            </a:r>
            <a:b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</a:b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O mesmo dependente não pode ser declarado por mais de uma pessoa ao mesmo tempo.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54B4CD0-0E27-7660-F941-4AB56D3C6339}"/>
              </a:ext>
            </a:extLst>
          </p:cNvPr>
          <p:cNvSpPr txBox="1"/>
          <p:nvPr/>
        </p:nvSpPr>
        <p:spPr>
          <a:xfrm>
            <a:off x="1219200" y="800100"/>
            <a:ext cx="769620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000" b="1" dirty="0">
                <a:solidFill>
                  <a:srgbClr val="404040"/>
                </a:solidFill>
                <a:latin typeface="+mj-lt"/>
              </a:rPr>
              <a:t>Declaração de dependentes para desconto de Imposto de Renda na fonte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170039" y="4016576"/>
            <a:ext cx="99822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Nesse formulário você deve informar se possui dependentes legais, para fins de dedução do Imposto de Renda Retido na Fonte (IRRF).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70039" y="5251450"/>
            <a:ext cx="10488561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000"/>
              </a:lnSpc>
              <a:spcBef>
                <a:spcPct val="0"/>
              </a:spcBef>
            </a:pPr>
            <a:r>
              <a:rPr lang="pt-BR" sz="3500" b="1" dirty="0">
                <a:solidFill>
                  <a:schemeClr val="accent1"/>
                </a:solidFill>
                <a:latin typeface="+mj-lt"/>
              </a:rPr>
              <a:t>Quem pode ser considerado dependente?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1206135" y="5888073"/>
            <a:ext cx="14706600" cy="4426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Aft>
                <a:spcPts val="1500"/>
              </a:spcAft>
            </a:pP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acordo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com a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Receita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Federal,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dependentes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podem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incluir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:</a:t>
            </a:r>
          </a:p>
          <a:p>
            <a:pPr marL="0" lvl="2" indent="-342900" algn="just"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Cônjuge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ou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companheiro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(a)</a:t>
            </a:r>
          </a:p>
          <a:p>
            <a:pPr marL="0" lvl="2" indent="-342900" algn="just"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Filhos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ou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enteados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até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21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anos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(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ou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até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24, se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cursando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ensino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superior)</a:t>
            </a:r>
          </a:p>
          <a:p>
            <a:pPr marL="0" lvl="2" indent="-342900" algn="just"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Filhos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incapacitados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para o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trabalho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de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qualquer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idade</a:t>
            </a:r>
            <a:endParaRPr lang="en-US" sz="2400" dirty="0">
              <a:solidFill>
                <a:srgbClr val="404040"/>
              </a:solidFill>
              <a:ea typeface="Canva Sans"/>
              <a:cs typeface="Canva Sans"/>
              <a:sym typeface="Canva Sans"/>
            </a:endParaRPr>
          </a:p>
          <a:p>
            <a:pPr marL="0" lvl="2" indent="-342900" algn="just"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Pais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avós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bisavós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(se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você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sustenta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)</a:t>
            </a:r>
          </a:p>
          <a:p>
            <a:pPr marL="0" lvl="2" indent="-342900" algn="just"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Irmãos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netos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e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bisnetos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sob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sua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guarda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judicial</a:t>
            </a:r>
          </a:p>
          <a:p>
            <a:pPr marL="0" lvl="2" indent="-342900" algn="just">
              <a:spcAft>
                <a:spcPts val="1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Outros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casos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previstos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pela</a:t>
            </a:r>
            <a:r>
              <a:rPr lang="en-US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legislação</a:t>
            </a:r>
            <a:endParaRPr lang="en-US" sz="2400" dirty="0">
              <a:solidFill>
                <a:srgbClr val="404040"/>
              </a:solidFill>
              <a:ea typeface="Canva Sans"/>
              <a:cs typeface="Canva Sans"/>
              <a:sym typeface="Canva Sans"/>
            </a:endParaRPr>
          </a:p>
          <a:p>
            <a:pPr marL="457201" lvl="2" indent="-152400" algn="just">
              <a:lnSpc>
                <a:spcPct val="150000"/>
              </a:lnSpc>
            </a:pPr>
            <a:endParaRPr lang="en-US" sz="2400" dirty="0">
              <a:solidFill>
                <a:srgbClr val="404040"/>
              </a:solidFill>
              <a:ea typeface="Canva Sans"/>
              <a:cs typeface="Canva Sans"/>
              <a:sym typeface="Canva Sans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5F10C25-BFF8-82C0-6CBB-B7BE0B4F7843}"/>
              </a:ext>
            </a:extLst>
          </p:cNvPr>
          <p:cNvGrpSpPr/>
          <p:nvPr/>
        </p:nvGrpSpPr>
        <p:grpSpPr>
          <a:xfrm>
            <a:off x="14935200" y="4641850"/>
            <a:ext cx="1219200" cy="1219200"/>
            <a:chOff x="13655347" y="1066619"/>
            <a:chExt cx="1219200" cy="1219200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666D0CBB-5FC5-5FFC-1F7C-4152BFFAEFF2}"/>
                </a:ext>
              </a:extLst>
            </p:cNvPr>
            <p:cNvSpPr/>
            <p:nvPr/>
          </p:nvSpPr>
          <p:spPr>
            <a:xfrm>
              <a:off x="13655347" y="1066619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EC40A6F3-D356-5377-34A5-F5E3273869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4150647" y="1212949"/>
              <a:ext cx="228600" cy="926540"/>
            </a:xfrm>
            <a:prstGeom prst="rect">
              <a:avLst/>
            </a:prstGeom>
          </p:spPr>
        </p:pic>
      </p:grpSp>
      <p:pic>
        <p:nvPicPr>
          <p:cNvPr id="14" name="Gráfico 13">
            <a:extLst>
              <a:ext uri="{FF2B5EF4-FFF2-40B4-BE49-F238E27FC236}">
                <a16:creationId xmlns:a16="http://schemas.microsoft.com/office/drawing/2014/main" id="{DF58F2B8-CCC1-C80F-B65D-DBC59D4A35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3096"/>
          <a:stretch>
            <a:fillRect/>
          </a:stretch>
        </p:blipFill>
        <p:spPr>
          <a:xfrm>
            <a:off x="7753732" y="0"/>
            <a:ext cx="10534268" cy="400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85384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C77B5D0-401F-9754-D95C-2DBD8631BE2E}"/>
              </a:ext>
            </a:extLst>
          </p:cNvPr>
          <p:cNvSpPr/>
          <p:nvPr/>
        </p:nvSpPr>
        <p:spPr>
          <a:xfrm>
            <a:off x="0" y="4076700"/>
            <a:ext cx="17602200" cy="62102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54B4CD0-0E27-7660-F941-4AB56D3C6339}"/>
              </a:ext>
            </a:extLst>
          </p:cNvPr>
          <p:cNvSpPr txBox="1"/>
          <p:nvPr/>
        </p:nvSpPr>
        <p:spPr>
          <a:xfrm>
            <a:off x="1219200" y="651387"/>
            <a:ext cx="98298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solidFill>
                  <a:srgbClr val="404040"/>
                </a:solidFill>
                <a:latin typeface="+mj-lt"/>
              </a:rPr>
              <a:t>Termo de Responsabilidade para Salário-Família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219200" y="2456448"/>
            <a:ext cx="1181100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 salário-família é um benefício pago aos trabalhadores de baixa renda com filhos menores de 14 anos ou filhos inválidos de qualquer idade, desde que a renda mensal não ultrapasse R$ 1.906,04 em 2025. O valor do benefício é de R$ 65,00 por filho.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3104" y="4457700"/>
            <a:ext cx="10246895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000"/>
              </a:lnSpc>
              <a:spcBef>
                <a:spcPct val="0"/>
              </a:spcBef>
            </a:pPr>
            <a:r>
              <a:rPr lang="pt-BR" sz="3500" b="1" dirty="0">
                <a:solidFill>
                  <a:schemeClr val="accent1"/>
                </a:solidFill>
                <a:latin typeface="+mj-lt"/>
              </a:rPr>
              <a:t>Quem tem direito ao salário-família?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990600" y="5143499"/>
            <a:ext cx="7239000" cy="2156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1" lvl="2" indent="-342900" algn="just">
              <a:lnSpc>
                <a:spcPct val="150000"/>
              </a:lnSpc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Pessoas que tenham filhos (ou dependentes legais) menores de 14 anos ou inválidos;</a:t>
            </a:r>
          </a:p>
          <a:p>
            <a:pPr marL="647701" lvl="2" indent="-342900">
              <a:lnSpc>
                <a:spcPct val="150000"/>
              </a:lnSpc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Deve receber até o limite de renda estabelecido pelo INSS, que é de R$ 1.906,04</a:t>
            </a:r>
          </a:p>
        </p:txBody>
      </p:sp>
      <p:pic>
        <p:nvPicPr>
          <p:cNvPr id="8" name="Gráfico 108">
            <a:extLst>
              <a:ext uri="{FF2B5EF4-FFF2-40B4-BE49-F238E27FC236}">
                <a16:creationId xmlns:a16="http://schemas.microsoft.com/office/drawing/2014/main" id="{E91A34AB-B6D5-8C37-8059-E240E52A8C8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389" t="40607" r="27079" b="-2798"/>
          <a:stretch/>
        </p:blipFill>
        <p:spPr>
          <a:xfrm rot="10800000" flipH="1">
            <a:off x="1936443" y="3516734"/>
            <a:ext cx="16389657" cy="678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12618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BF8E47D2-B6A0-9B17-4BF0-D23549D1A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8" t="-8592" r="28907" b="7020"/>
          <a:stretch>
            <a:fillRect/>
          </a:stretch>
        </p:blipFill>
        <p:spPr>
          <a:xfrm>
            <a:off x="0" y="-161779"/>
            <a:ext cx="7924801" cy="10448779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71C810DE-7C0E-0F75-1FF5-FE345AD2D0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28316" r="20221"/>
          <a:stretch>
            <a:fillRect/>
          </a:stretch>
        </p:blipFill>
        <p:spPr>
          <a:xfrm rot="10800000">
            <a:off x="0" y="0"/>
            <a:ext cx="14664344" cy="3447694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8686800" y="1581207"/>
            <a:ext cx="792480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pt-BR" sz="5400" b="1" dirty="0">
                <a:solidFill>
                  <a:srgbClr val="404040"/>
                </a:solidFill>
                <a:latin typeface="+mj-lt"/>
              </a:rPr>
              <a:t>Formulário de LGPD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8686801" y="3379343"/>
            <a:ext cx="838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 Lei Geral de Proteção de Dados (LGPD) garante que suas informações pessoais sejam tratadas com segurança, transparência e respeito. O Formulário de LGPD é a ferramenta que utilizamos para registrar seu consentimento, atualizar dados e atender às suas solicitações de forma rápida e adequada.</a:t>
            </a:r>
          </a:p>
        </p:txBody>
      </p:sp>
      <p:grpSp>
        <p:nvGrpSpPr>
          <p:cNvPr id="15" name="Group 11"/>
          <p:cNvGrpSpPr>
            <a:grpSpLocks noChangeAspect="1"/>
          </p:cNvGrpSpPr>
          <p:nvPr/>
        </p:nvGrpSpPr>
        <p:grpSpPr>
          <a:xfrm>
            <a:off x="14859000" y="8824162"/>
            <a:ext cx="2333744" cy="795595"/>
            <a:chOff x="0" y="0"/>
            <a:chExt cx="8106661" cy="2763635"/>
          </a:xfrm>
        </p:grpSpPr>
        <p:sp>
          <p:nvSpPr>
            <p:cNvPr id="16" name="Freeform 12" descr="LGPD - Lei Geral de Proteção de Dados"/>
            <p:cNvSpPr/>
            <p:nvPr/>
          </p:nvSpPr>
          <p:spPr>
            <a:xfrm>
              <a:off x="0" y="0"/>
              <a:ext cx="8106664" cy="2763647"/>
            </a:xfrm>
            <a:custGeom>
              <a:avLst/>
              <a:gdLst/>
              <a:ahLst/>
              <a:cxnLst/>
              <a:rect l="l" t="t" r="r" b="b"/>
              <a:pathLst>
                <a:path w="8106664" h="2763647">
                  <a:moveTo>
                    <a:pt x="0" y="0"/>
                  </a:moveTo>
                  <a:lnTo>
                    <a:pt x="8106664" y="0"/>
                  </a:lnTo>
                  <a:lnTo>
                    <a:pt x="8106664" y="2763647"/>
                  </a:lnTo>
                  <a:lnTo>
                    <a:pt x="0" y="27636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0"/>
          <p:cNvSpPr txBox="1"/>
          <p:nvPr/>
        </p:nvSpPr>
        <p:spPr>
          <a:xfrm>
            <a:off x="8686800" y="2882057"/>
            <a:ext cx="7610594" cy="375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pt-BR" sz="3200" b="1" dirty="0">
                <a:solidFill>
                  <a:srgbClr val="6C217F"/>
                </a:solidFill>
                <a:latin typeface="+mj-lt"/>
                <a:ea typeface="Poppins Bold"/>
                <a:cs typeface="Poppins Bold"/>
                <a:sym typeface="Poppins Bold"/>
              </a:rPr>
              <a:t>Sua privacidade é prioridade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9B7D439-5BFC-B6CC-22CF-CA77B93C9457}"/>
              </a:ext>
            </a:extLst>
          </p:cNvPr>
          <p:cNvGrpSpPr/>
          <p:nvPr/>
        </p:nvGrpSpPr>
        <p:grpSpPr>
          <a:xfrm>
            <a:off x="8705850" y="6336106"/>
            <a:ext cx="914400" cy="914400"/>
            <a:chOff x="13655347" y="1066619"/>
            <a:chExt cx="1219200" cy="1219200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10CDF7EC-760B-9667-7AD2-EB2C7C353199}"/>
                </a:ext>
              </a:extLst>
            </p:cNvPr>
            <p:cNvSpPr/>
            <p:nvPr/>
          </p:nvSpPr>
          <p:spPr>
            <a:xfrm>
              <a:off x="13655347" y="1066619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4A5D963A-1F6B-88D6-BC53-7B6D09BDAB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150647" y="1212949"/>
              <a:ext cx="228600" cy="926540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3CEC03A-6329-8265-41C8-2BCF0E1E0394}"/>
              </a:ext>
            </a:extLst>
          </p:cNvPr>
          <p:cNvSpPr/>
          <p:nvPr/>
        </p:nvSpPr>
        <p:spPr>
          <a:xfrm>
            <a:off x="9906000" y="6279927"/>
            <a:ext cx="71628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1" dirty="0"/>
              <a:t>Preencher o formulário é fundamental</a:t>
            </a:r>
            <a:r>
              <a:rPr lang="pt-BR" sz="2400" dirty="0"/>
              <a:t> para que possamos proteger seus direitos, manter a conformidade com a lei e assegurar que seus dados sejam usados apenas para as finalidades autorizadas.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tângulo: Cantos Arredondados 5">
            <a:extLst>
              <a:ext uri="{FF2B5EF4-FFF2-40B4-BE49-F238E27FC236}">
                <a16:creationId xmlns:a16="http://schemas.microsoft.com/office/drawing/2014/main" id="{97B2348A-16F7-5787-C2BC-5154F1025D0A}"/>
              </a:ext>
            </a:extLst>
          </p:cNvPr>
          <p:cNvSpPr/>
          <p:nvPr/>
        </p:nvSpPr>
        <p:spPr>
          <a:xfrm>
            <a:off x="0" y="4301770"/>
            <a:ext cx="10481990" cy="598523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1" name="TextBox 22"/>
          <p:cNvSpPr txBox="1"/>
          <p:nvPr/>
        </p:nvSpPr>
        <p:spPr>
          <a:xfrm>
            <a:off x="1238250" y="579118"/>
            <a:ext cx="7403406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Autodeclaração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Étnico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-Racial</a:t>
            </a:r>
          </a:p>
        </p:txBody>
      </p:sp>
      <p:sp>
        <p:nvSpPr>
          <p:cNvPr id="43" name="TextBox 9"/>
          <p:cNvSpPr txBox="1"/>
          <p:nvPr/>
        </p:nvSpPr>
        <p:spPr>
          <a:xfrm>
            <a:off x="1238250" y="2543391"/>
            <a:ext cx="860119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A2C617"/>
              </a:buClr>
              <a:buSzPct val="120000"/>
            </a:pPr>
            <a:r>
              <a:rPr lang="pt-BR" sz="20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</a:t>
            </a:r>
            <a:r>
              <a:rPr lang="pt-BR" sz="20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Autodeclaração</a:t>
            </a:r>
            <a:r>
              <a:rPr lang="pt-BR" sz="20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Étnico-Racial é a forma como cada pessoa se identifica em relação à sua raça/cor, segundo categorias definidas pelo IBGE:</a:t>
            </a:r>
          </a:p>
          <a:p>
            <a:pPr>
              <a:buClr>
                <a:srgbClr val="A2C617"/>
              </a:buClr>
              <a:buSzPct val="120000"/>
            </a:pPr>
            <a:r>
              <a:rPr lang="pt-BR" sz="20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Esse dado é pessoal, voluntário e auto declaratório, ou seja, cada indivíduo escolhe como deseja se identificar.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14093" y="4828029"/>
            <a:ext cx="61722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Para que serve? 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18796" y="5645525"/>
            <a:ext cx="6425004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spcAft>
                <a:spcPts val="1500"/>
              </a:spcAft>
              <a:buFont typeface="+mj-lt"/>
              <a:buAutoNum type="arabicPeriod"/>
            </a:pPr>
            <a:r>
              <a:rPr lang="pt-BR" sz="2400" dirty="0">
                <a:solidFill>
                  <a:srgbClr val="FFFFFF"/>
                </a:solidFill>
                <a:ea typeface="Montserrat Bold"/>
                <a:cs typeface="Montserrat Bold"/>
                <a:sym typeface="Montserrat Bold"/>
              </a:rPr>
              <a:t>Cumprimento da legislação trabalhista e das normas de órgãos reguladores</a:t>
            </a:r>
          </a:p>
          <a:p>
            <a:pPr indent="-457200">
              <a:spcAft>
                <a:spcPts val="1500"/>
              </a:spcAft>
              <a:buFont typeface="+mj-lt"/>
              <a:buAutoNum type="arabicPeriod"/>
            </a:pPr>
            <a:r>
              <a:rPr lang="pt-BR" sz="2400" dirty="0">
                <a:solidFill>
                  <a:srgbClr val="FFFFFF"/>
                </a:solidFill>
                <a:ea typeface="Montserrat Bold"/>
                <a:cs typeface="Montserrat Bold"/>
                <a:sym typeface="Montserrat Bold"/>
              </a:rPr>
              <a:t>Apoio a políticas de diversidade e inclusão dentro da empresa</a:t>
            </a:r>
          </a:p>
          <a:p>
            <a:pPr indent="-457200">
              <a:spcAft>
                <a:spcPts val="1500"/>
              </a:spcAft>
              <a:buFont typeface="+mj-lt"/>
              <a:buAutoNum type="arabicPeriod"/>
            </a:pPr>
            <a:r>
              <a:rPr lang="pt-BR" sz="2400" dirty="0">
                <a:solidFill>
                  <a:srgbClr val="FFFFFF"/>
                </a:solidFill>
                <a:ea typeface="Montserrat Bold"/>
                <a:cs typeface="Montserrat Bold"/>
                <a:sym typeface="Montserrat Bold"/>
              </a:rPr>
              <a:t>Geração de estatísticas oficiais e indicadores internos que ajudam a promover ações afirmativas.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6BEE2C1-2424-17CA-E21D-1CF9C3095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3505" r="2140" b="10625"/>
          <a:stretch/>
        </p:blipFill>
        <p:spPr>
          <a:xfrm>
            <a:off x="10481990" y="-67981"/>
            <a:ext cx="7848600" cy="10354982"/>
          </a:xfrm>
          <a:prstGeom prst="rect">
            <a:avLst/>
          </a:prstGeom>
        </p:spPr>
      </p:pic>
      <p:pic>
        <p:nvPicPr>
          <p:cNvPr id="2" name="Gráfico 3">
            <a:extLst>
              <a:ext uri="{FF2B5EF4-FFF2-40B4-BE49-F238E27FC236}">
                <a16:creationId xmlns:a16="http://schemas.microsoft.com/office/drawing/2014/main" id="{FC0B21A2-6A55-A7BD-FC62-87DDD26932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455" t="8976" r="30695" b="-17319"/>
          <a:stretch>
            <a:fillRect/>
          </a:stretch>
        </p:blipFill>
        <p:spPr>
          <a:xfrm rot="5400000">
            <a:off x="4801277" y="4587240"/>
            <a:ext cx="7235388" cy="41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819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C1F54-460E-AC02-733F-08DAD0071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7">
            <a:extLst>
              <a:ext uri="{FF2B5EF4-FFF2-40B4-BE49-F238E27FC236}">
                <a16:creationId xmlns:a16="http://schemas.microsoft.com/office/drawing/2014/main" id="{7D37DA39-086F-35CE-06D8-1112FD9B317A}"/>
              </a:ext>
            </a:extLst>
          </p:cNvPr>
          <p:cNvSpPr/>
          <p:nvPr/>
        </p:nvSpPr>
        <p:spPr>
          <a:xfrm>
            <a:off x="781062" y="6326586"/>
            <a:ext cx="3524228" cy="4455714"/>
          </a:xfrm>
          <a:prstGeom prst="roundRect">
            <a:avLst>
              <a:gd name="adj" fmla="val 1136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TextBox 22"/>
          <p:cNvSpPr txBox="1"/>
          <p:nvPr/>
        </p:nvSpPr>
        <p:spPr>
          <a:xfrm>
            <a:off x="1219200" y="723771"/>
            <a:ext cx="6086595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Código de Ética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219200" y="2026561"/>
            <a:ext cx="7610594" cy="388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pt-BR" sz="3500" b="1" dirty="0">
                <a:solidFill>
                  <a:schemeClr val="accent1"/>
                </a:solidFill>
                <a:latin typeface="+mj-lt"/>
                <a:ea typeface="Poppins Bold"/>
                <a:cs typeface="Poppins Bold"/>
                <a:sym typeface="Poppins Bold"/>
              </a:rPr>
              <a:t>Mais do que um documento</a:t>
            </a:r>
          </a:p>
        </p:txBody>
      </p:sp>
      <p:sp>
        <p:nvSpPr>
          <p:cNvPr id="22" name="TextBox 9"/>
          <p:cNvSpPr txBox="1"/>
          <p:nvPr/>
        </p:nvSpPr>
        <p:spPr>
          <a:xfrm>
            <a:off x="1219200" y="2521783"/>
            <a:ext cx="15468600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Clr>
                <a:srgbClr val="A2C617"/>
              </a:buClr>
              <a:buSzPct val="120000"/>
            </a:pP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É o guia que orienta nossas atitudes, decisões e relacionamentos no dia a dia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 Nele estão os princípios e valores que sustentam a nossa credibilidade</a:t>
            </a: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 É responsabilidade de todos conhecer e seguir essas diretrizes. Por isso, 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leia o Código de Ética com atenção e aplique-o nas suas ações</a:t>
            </a: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 A ética de cada um constrói a reputação de todos, fortalecem a confiança e garantem um ambiente de trabalho íntegro e respeitoso.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2543176" y="4417073"/>
            <a:ext cx="1073479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0080"/>
              </a:buClr>
              <a:buSzPct val="120000"/>
            </a:pPr>
            <a:r>
              <a:rPr lang="pt-BR" sz="2400" b="1" dirty="0">
                <a:ea typeface="Poppins"/>
                <a:cs typeface="Poppins"/>
                <a:sym typeface="Poppins"/>
              </a:rPr>
              <a:t>É responsabilidade de todos conhecer e seguir essas diretrizes. </a:t>
            </a:r>
            <a:br>
              <a:rPr lang="pt-BR" sz="2400" b="1" dirty="0">
                <a:ea typeface="Poppins"/>
                <a:cs typeface="Poppins"/>
                <a:sym typeface="Poppins"/>
              </a:rPr>
            </a:br>
            <a:r>
              <a:rPr lang="pt-BR" sz="2400" b="1" dirty="0">
                <a:ea typeface="Poppins"/>
                <a:cs typeface="Poppins"/>
                <a:sym typeface="Poppins"/>
              </a:rPr>
              <a:t>Por isso, leia o Código de Ética com atenção e aplique-o nas suas ações. A ética de cada um constrói a reputação de todos.</a:t>
            </a:r>
          </a:p>
        </p:txBody>
      </p:sp>
      <p:sp>
        <p:nvSpPr>
          <p:cNvPr id="9" name="Freeform 11"/>
          <p:cNvSpPr/>
          <p:nvPr/>
        </p:nvSpPr>
        <p:spPr>
          <a:xfrm>
            <a:off x="1215049" y="6978686"/>
            <a:ext cx="2656255" cy="2636042"/>
          </a:xfrm>
          <a:custGeom>
            <a:avLst/>
            <a:gdLst/>
            <a:ahLst/>
            <a:cxnLst/>
            <a:rect l="l" t="t" r="r" b="b"/>
            <a:pathLst>
              <a:path w="4342352" h="4309309">
                <a:moveTo>
                  <a:pt x="0" y="0"/>
                </a:moveTo>
                <a:lnTo>
                  <a:pt x="4342352" y="0"/>
                </a:lnTo>
                <a:lnTo>
                  <a:pt x="4342352" y="4309309"/>
                </a:lnTo>
                <a:lnTo>
                  <a:pt x="0" y="4309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1928" t="-26221" r="-32049" b="-23868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6B2F4955-7EE3-AA00-E4A0-8F0871E9E8F3}"/>
              </a:ext>
            </a:extLst>
          </p:cNvPr>
          <p:cNvGrpSpPr/>
          <p:nvPr/>
        </p:nvGrpSpPr>
        <p:grpSpPr>
          <a:xfrm>
            <a:off x="1257301" y="4534546"/>
            <a:ext cx="914400" cy="914400"/>
            <a:chOff x="13655347" y="1066619"/>
            <a:chExt cx="1219200" cy="1219200"/>
          </a:xfrm>
        </p:grpSpPr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7897DBC2-89C6-B300-1503-2591F5CF6CA5}"/>
                </a:ext>
              </a:extLst>
            </p:cNvPr>
            <p:cNvSpPr/>
            <p:nvPr/>
          </p:nvSpPr>
          <p:spPr>
            <a:xfrm>
              <a:off x="13655347" y="1066619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id="{CFFB803C-C0D7-35FD-B59F-685D44BC3E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50647" y="1212949"/>
              <a:ext cx="228600" cy="926540"/>
            </a:xfrm>
            <a:prstGeom prst="rect">
              <a:avLst/>
            </a:prstGeom>
          </p:spPr>
        </p:pic>
      </p:grpSp>
      <p:pic>
        <p:nvPicPr>
          <p:cNvPr id="5" name="Gráfico 4">
            <a:extLst>
              <a:ext uri="{FF2B5EF4-FFF2-40B4-BE49-F238E27FC236}">
                <a16:creationId xmlns:a16="http://schemas.microsoft.com/office/drawing/2014/main" id="{BEAECED1-F3C1-884B-ADE4-BBC7338186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9267"/>
          <a:stretch>
            <a:fillRect/>
          </a:stretch>
        </p:blipFill>
        <p:spPr>
          <a:xfrm>
            <a:off x="6595643" y="5448300"/>
            <a:ext cx="11654257" cy="48768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B6DFE2E-9F88-4C49-ABAE-972662C974AC}"/>
              </a:ext>
            </a:extLst>
          </p:cNvPr>
          <p:cNvSpPr txBox="1"/>
          <p:nvPr/>
        </p:nvSpPr>
        <p:spPr>
          <a:xfrm>
            <a:off x="1714263" y="6533231"/>
            <a:ext cx="16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008F89"/>
                </a:solidFill>
              </a:rPr>
              <a:t>ACESSE AQUI</a:t>
            </a:r>
          </a:p>
        </p:txBody>
      </p:sp>
    </p:spTree>
    <p:extLst>
      <p:ext uri="{BB962C8B-B14F-4D97-AF65-F5344CB8AC3E}">
        <p14:creationId xmlns:p14="http://schemas.microsoft.com/office/powerpoint/2010/main" val="412254441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14D35-6D16-2719-EEA3-34F6FF104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38963D4B-DFCC-A897-F44B-28DA590DA95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8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075FA625-F7F1-EDE5-786A-0E98CD082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08" t="26388" r="31901" b="16663"/>
          <a:stretch>
            <a:fillRect/>
          </a:stretch>
        </p:blipFill>
        <p:spPr>
          <a:xfrm rot="10800000">
            <a:off x="-3" y="-1"/>
            <a:ext cx="18287999" cy="10286998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6599A55A-0932-5EA4-5334-E39DC6301D6F}"/>
              </a:ext>
            </a:extLst>
          </p:cNvPr>
          <p:cNvSpPr txBox="1"/>
          <p:nvPr/>
        </p:nvSpPr>
        <p:spPr>
          <a:xfrm>
            <a:off x="1230406" y="4854895"/>
            <a:ext cx="5635619" cy="57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4"/>
              </a:lnSpc>
            </a:pPr>
            <a:r>
              <a:rPr lang="en-US" sz="3200" dirty="0" err="1">
                <a:solidFill>
                  <a:schemeClr val="bg1"/>
                </a:solidFill>
              </a:rPr>
              <a:t>Tudo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que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você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precisa</a:t>
            </a:r>
            <a:r>
              <a:rPr lang="en-US" sz="3200" dirty="0">
                <a:solidFill>
                  <a:schemeClr val="bg1"/>
                </a:solidFill>
              </a:rPr>
              <a:t> saber: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91E78E8B-A1E3-DD52-75A1-572F3D017469}"/>
              </a:ext>
            </a:extLst>
          </p:cNvPr>
          <p:cNvSpPr txBox="1"/>
          <p:nvPr/>
        </p:nvSpPr>
        <p:spPr>
          <a:xfrm>
            <a:off x="1230406" y="5413054"/>
            <a:ext cx="12866594" cy="1387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418"/>
              </a:lnSpc>
            </a:pPr>
            <a:r>
              <a:rPr lang="en-US" sz="8800" dirty="0" err="1">
                <a:solidFill>
                  <a:schemeClr val="bg1"/>
                </a:solidFill>
                <a:latin typeface="+mj-lt"/>
              </a:rPr>
              <a:t>Benefícios</a:t>
            </a:r>
            <a:endParaRPr lang="en-US" sz="10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8057837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EBB63-6607-36FD-088A-8647B9E5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7B5A022C-E1F7-DAAC-324B-A40848C10A3D}"/>
              </a:ext>
            </a:extLst>
          </p:cNvPr>
          <p:cNvSpPr/>
          <p:nvPr/>
        </p:nvSpPr>
        <p:spPr>
          <a:xfrm>
            <a:off x="9601200" y="3097899"/>
            <a:ext cx="3505200" cy="6773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05497A8-174A-C29F-5576-7F66978F755F}"/>
              </a:ext>
            </a:extLst>
          </p:cNvPr>
          <p:cNvSpPr/>
          <p:nvPr/>
        </p:nvSpPr>
        <p:spPr>
          <a:xfrm>
            <a:off x="1143000" y="3097899"/>
            <a:ext cx="3505200" cy="6773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34EE3092-9F07-9A94-48FD-79D5F2B534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7083"/>
          <a:stretch>
            <a:fillRect/>
          </a:stretch>
        </p:blipFill>
        <p:spPr>
          <a:xfrm rot="10800000">
            <a:off x="8537380" y="6438900"/>
            <a:ext cx="9750619" cy="3938590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9591DB3F-1665-596B-78EB-70480D45E0BF}"/>
              </a:ext>
            </a:extLst>
          </p:cNvPr>
          <p:cNvSpPr txBox="1"/>
          <p:nvPr/>
        </p:nvSpPr>
        <p:spPr>
          <a:xfrm>
            <a:off x="1231491" y="4065496"/>
            <a:ext cx="7591137" cy="3724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R$ 59,80 por dia x 22 dias fixos.</a:t>
            </a:r>
          </a:p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O saldo estará disponível sempre no último dia útil do mês.</a:t>
            </a:r>
          </a:p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Usado em restaurantes, lanchonetes e similares.</a:t>
            </a:r>
          </a:p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A empresa é responsável por 97% do custo e o integrante por 3%.</a:t>
            </a:r>
          </a:p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O valor a ser descontado do Integrante é de </a:t>
            </a:r>
            <a:br>
              <a:rPr lang="pt-BR" sz="2400" dirty="0"/>
            </a:br>
            <a:r>
              <a:rPr lang="pt-BR" sz="2400" dirty="0"/>
              <a:t>R$ 39,47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1316019" y="2452105"/>
            <a:ext cx="6587755" cy="638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3500" dirty="0">
                <a:solidFill>
                  <a:srgbClr val="008F89"/>
                </a:solidFill>
                <a:latin typeface="+mj-lt"/>
              </a:rPr>
              <a:t>Vale </a:t>
            </a:r>
            <a:r>
              <a:rPr lang="en-US" sz="3500" dirty="0" err="1">
                <a:solidFill>
                  <a:srgbClr val="008F89"/>
                </a:solidFill>
                <a:latin typeface="+mj-lt"/>
              </a:rPr>
              <a:t>Refeição</a:t>
            </a:r>
            <a:r>
              <a:rPr lang="en-US" sz="3500" dirty="0">
                <a:solidFill>
                  <a:srgbClr val="008F89"/>
                </a:solidFill>
                <a:latin typeface="+mj-lt"/>
              </a:rPr>
              <a:t> 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1468419" y="3099104"/>
            <a:ext cx="2874982" cy="647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4000" dirty="0">
                <a:solidFill>
                  <a:schemeClr val="bg1"/>
                </a:solidFill>
                <a:latin typeface="Open Sans 1 Bold"/>
              </a:rPr>
              <a:t>R$ 1.315,78</a:t>
            </a:r>
          </a:p>
        </p:txBody>
      </p:sp>
      <p:grpSp>
        <p:nvGrpSpPr>
          <p:cNvPr id="31" name="Group 23"/>
          <p:cNvGrpSpPr/>
          <p:nvPr/>
        </p:nvGrpSpPr>
        <p:grpSpPr>
          <a:xfrm>
            <a:off x="15374919" y="462367"/>
            <a:ext cx="1674831" cy="1099108"/>
            <a:chOff x="0" y="0"/>
            <a:chExt cx="6349364" cy="4166771"/>
          </a:xfrm>
        </p:grpSpPr>
        <p:sp>
          <p:nvSpPr>
            <p:cNvPr id="32" name="Freeform 24"/>
            <p:cNvSpPr/>
            <p:nvPr/>
          </p:nvSpPr>
          <p:spPr>
            <a:xfrm>
              <a:off x="0" y="0"/>
              <a:ext cx="6349365" cy="4166743"/>
            </a:xfrm>
            <a:custGeom>
              <a:avLst/>
              <a:gdLst/>
              <a:ahLst/>
              <a:cxnLst/>
              <a:rect l="l" t="t" r="r" b="b"/>
              <a:pathLst>
                <a:path w="6349365" h="4166743">
                  <a:moveTo>
                    <a:pt x="0" y="0"/>
                  </a:moveTo>
                  <a:lnTo>
                    <a:pt x="6349365" y="0"/>
                  </a:lnTo>
                  <a:lnTo>
                    <a:pt x="6349365" y="4166743"/>
                  </a:lnTo>
                  <a:lnTo>
                    <a:pt x="0" y="4166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8" b="-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" name="TextBox 9">
            <a:extLst>
              <a:ext uri="{FF2B5EF4-FFF2-40B4-BE49-F238E27FC236}">
                <a16:creationId xmlns:a16="http://schemas.microsoft.com/office/drawing/2014/main" id="{9591DB3F-1665-596B-78EB-70480D45E0BF}"/>
              </a:ext>
            </a:extLst>
          </p:cNvPr>
          <p:cNvSpPr txBox="1"/>
          <p:nvPr/>
        </p:nvSpPr>
        <p:spPr>
          <a:xfrm>
            <a:off x="9753600" y="4020640"/>
            <a:ext cx="7266038" cy="2600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Recebem o benefício os integrantes com salário base de até R$ 5.671,69;</a:t>
            </a:r>
          </a:p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O saldo estará disponível sempre no último dia útil do mês.</a:t>
            </a:r>
          </a:p>
          <a:p>
            <a:pPr marL="342900" indent="-342900">
              <a:spcAft>
                <a:spcPts val="1500"/>
              </a:spcAft>
              <a:buClr>
                <a:srgbClr val="FFC20E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Usado em supermercados e estabelecimentos para compra de alimentos.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9753600" y="2415267"/>
            <a:ext cx="6587755" cy="638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3500" dirty="0">
                <a:solidFill>
                  <a:srgbClr val="008F89"/>
                </a:solidFill>
                <a:latin typeface="+mj-lt"/>
              </a:rPr>
              <a:t>Vale </a:t>
            </a:r>
            <a:r>
              <a:rPr lang="en-US" sz="3500" dirty="0" err="1">
                <a:solidFill>
                  <a:srgbClr val="008F89"/>
                </a:solidFill>
                <a:latin typeface="+mj-lt"/>
              </a:rPr>
              <a:t>Alimentação</a:t>
            </a:r>
            <a:endParaRPr lang="en-US" sz="3500" dirty="0">
              <a:solidFill>
                <a:srgbClr val="008F89"/>
              </a:solidFill>
              <a:latin typeface="+mj-lt"/>
            </a:endParaRPr>
          </a:p>
        </p:txBody>
      </p:sp>
      <p:sp>
        <p:nvSpPr>
          <p:cNvPr id="40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9982199" y="3100137"/>
            <a:ext cx="2514601" cy="651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4000" dirty="0">
                <a:solidFill>
                  <a:schemeClr val="bg1"/>
                </a:solidFill>
                <a:latin typeface="Open Sans 1 Bold"/>
              </a:rPr>
              <a:t>R$ 182,26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F376CF5-5357-5245-D930-E47A59EAE1D7}"/>
              </a:ext>
            </a:extLst>
          </p:cNvPr>
          <p:cNvGrpSpPr/>
          <p:nvPr/>
        </p:nvGrpSpPr>
        <p:grpSpPr>
          <a:xfrm>
            <a:off x="12801600" y="7413955"/>
            <a:ext cx="4442352" cy="2761147"/>
            <a:chOff x="1185630" y="6507533"/>
            <a:chExt cx="5051956" cy="3140048"/>
          </a:xfrm>
        </p:grpSpPr>
        <p:grpSp>
          <p:nvGrpSpPr>
            <p:cNvPr id="41" name="Group 10"/>
            <p:cNvGrpSpPr>
              <a:grpSpLocks noChangeAspect="1"/>
            </p:cNvGrpSpPr>
            <p:nvPr/>
          </p:nvGrpSpPr>
          <p:grpSpPr>
            <a:xfrm>
              <a:off x="3758039" y="7168034"/>
              <a:ext cx="2479547" cy="2479547"/>
              <a:chOff x="0" y="-93907"/>
              <a:chExt cx="3637280" cy="3637280"/>
            </a:xfrm>
          </p:grpSpPr>
          <p:sp>
            <p:nvSpPr>
              <p:cNvPr id="42" name="Freeform 11"/>
              <p:cNvSpPr/>
              <p:nvPr/>
            </p:nvSpPr>
            <p:spPr>
              <a:xfrm>
                <a:off x="0" y="-93907"/>
                <a:ext cx="3637280" cy="3637280"/>
              </a:xfrm>
              <a:custGeom>
                <a:avLst/>
                <a:gdLst/>
                <a:ahLst/>
                <a:cxnLst/>
                <a:rect l="l" t="t" r="r" b="b"/>
                <a:pathLst>
                  <a:path w="3637280" h="3637280">
                    <a:moveTo>
                      <a:pt x="0" y="0"/>
                    </a:moveTo>
                    <a:lnTo>
                      <a:pt x="3637280" y="0"/>
                    </a:lnTo>
                    <a:lnTo>
                      <a:pt x="3637280" y="3637280"/>
                    </a:lnTo>
                    <a:lnTo>
                      <a:pt x="0" y="363728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r="1" b="1"/>
                </a:stretch>
              </a:blipFill>
            </p:spPr>
            <p:txBody>
              <a:bodyPr/>
              <a:lstStyle/>
              <a:p>
                <a:pPr algn="r"/>
                <a:endParaRPr lang="pt-BR" dirty="0"/>
              </a:p>
            </p:txBody>
          </p:sp>
        </p:grpSp>
        <p:grpSp>
          <p:nvGrpSpPr>
            <p:cNvPr id="43" name="Group 12"/>
            <p:cNvGrpSpPr>
              <a:grpSpLocks noChangeAspect="1"/>
            </p:cNvGrpSpPr>
            <p:nvPr/>
          </p:nvGrpSpPr>
          <p:grpSpPr>
            <a:xfrm>
              <a:off x="1185630" y="7168034"/>
              <a:ext cx="2474543" cy="2474543"/>
              <a:chOff x="0" y="0"/>
              <a:chExt cx="3637280" cy="3637280"/>
            </a:xfrm>
          </p:grpSpPr>
          <p:sp>
            <p:nvSpPr>
              <p:cNvPr id="44" name="Freeform 13"/>
              <p:cNvSpPr/>
              <p:nvPr/>
            </p:nvSpPr>
            <p:spPr>
              <a:xfrm>
                <a:off x="0" y="0"/>
                <a:ext cx="3637280" cy="3637280"/>
              </a:xfrm>
              <a:custGeom>
                <a:avLst/>
                <a:gdLst/>
                <a:ahLst/>
                <a:cxnLst/>
                <a:rect l="l" t="t" r="r" b="b"/>
                <a:pathLst>
                  <a:path w="3637280" h="3637280">
                    <a:moveTo>
                      <a:pt x="0" y="0"/>
                    </a:moveTo>
                    <a:lnTo>
                      <a:pt x="3637280" y="0"/>
                    </a:lnTo>
                    <a:lnTo>
                      <a:pt x="3637280" y="3637280"/>
                    </a:lnTo>
                    <a:lnTo>
                      <a:pt x="0" y="363728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r="1" b="1"/>
                </a:stretch>
              </a:blipFill>
            </p:spPr>
            <p:txBody>
              <a:bodyPr/>
              <a:lstStyle/>
              <a:p>
                <a:pPr algn="r"/>
                <a:endParaRPr lang="pt-BR"/>
              </a:p>
            </p:txBody>
          </p:sp>
        </p:grpSp>
        <p:grpSp>
          <p:nvGrpSpPr>
            <p:cNvPr id="45" name="Group 14"/>
            <p:cNvGrpSpPr/>
            <p:nvPr/>
          </p:nvGrpSpPr>
          <p:grpSpPr>
            <a:xfrm>
              <a:off x="1325917" y="6507533"/>
              <a:ext cx="2179206" cy="843346"/>
              <a:chOff x="0" y="0"/>
              <a:chExt cx="3429292" cy="1327125"/>
            </a:xfrm>
          </p:grpSpPr>
          <p:sp>
            <p:nvSpPr>
              <p:cNvPr id="46" name="Freeform 15"/>
              <p:cNvSpPr/>
              <p:nvPr/>
            </p:nvSpPr>
            <p:spPr>
              <a:xfrm>
                <a:off x="0" y="0"/>
                <a:ext cx="3429254" cy="1327150"/>
              </a:xfrm>
              <a:custGeom>
                <a:avLst/>
                <a:gdLst/>
                <a:ahLst/>
                <a:cxnLst/>
                <a:rect l="l" t="t" r="r" b="b"/>
                <a:pathLst>
                  <a:path w="3429254" h="1327150">
                    <a:moveTo>
                      <a:pt x="0" y="0"/>
                    </a:moveTo>
                    <a:lnTo>
                      <a:pt x="3429254" y="0"/>
                    </a:lnTo>
                    <a:lnTo>
                      <a:pt x="3429254" y="1327150"/>
                    </a:lnTo>
                    <a:lnTo>
                      <a:pt x="0" y="13271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51" r="-52" b="1"/>
                </a:stretch>
              </a:blipFill>
            </p:spPr>
            <p:txBody>
              <a:bodyPr/>
              <a:lstStyle/>
              <a:p>
                <a:pPr algn="r"/>
                <a:endParaRPr lang="pt-BR"/>
              </a:p>
            </p:txBody>
          </p:sp>
        </p:grpSp>
        <p:grpSp>
          <p:nvGrpSpPr>
            <p:cNvPr id="47" name="Group 16"/>
            <p:cNvGrpSpPr/>
            <p:nvPr/>
          </p:nvGrpSpPr>
          <p:grpSpPr>
            <a:xfrm>
              <a:off x="3953842" y="6590047"/>
              <a:ext cx="2087916" cy="642034"/>
              <a:chOff x="0" y="0"/>
              <a:chExt cx="3285633" cy="1010332"/>
            </a:xfrm>
          </p:grpSpPr>
          <p:sp>
            <p:nvSpPr>
              <p:cNvPr id="48" name="Freeform 17"/>
              <p:cNvSpPr/>
              <p:nvPr/>
            </p:nvSpPr>
            <p:spPr>
              <a:xfrm>
                <a:off x="0" y="0"/>
                <a:ext cx="3285617" cy="1010285"/>
              </a:xfrm>
              <a:custGeom>
                <a:avLst/>
                <a:gdLst/>
                <a:ahLst/>
                <a:cxnLst/>
                <a:rect l="l" t="t" r="r" b="b"/>
                <a:pathLst>
                  <a:path w="3285617" h="1010285">
                    <a:moveTo>
                      <a:pt x="0" y="0"/>
                    </a:moveTo>
                    <a:lnTo>
                      <a:pt x="3285617" y="0"/>
                    </a:lnTo>
                    <a:lnTo>
                      <a:pt x="3285617" y="1010285"/>
                    </a:lnTo>
                    <a:lnTo>
                      <a:pt x="0" y="101028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31" b="-35"/>
                </a:stretch>
              </a:blipFill>
            </p:spPr>
            <p:txBody>
              <a:bodyPr/>
              <a:lstStyle/>
              <a:p>
                <a:pPr algn="r"/>
                <a:endParaRPr lang="pt-BR"/>
              </a:p>
            </p:txBody>
          </p:sp>
        </p:grp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93D7C094-77F4-2A45-EC47-64C76404A1DF}"/>
              </a:ext>
            </a:extLst>
          </p:cNvPr>
          <p:cNvSpPr txBox="1"/>
          <p:nvPr/>
        </p:nvSpPr>
        <p:spPr>
          <a:xfrm>
            <a:off x="1238250" y="800100"/>
            <a:ext cx="1064895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latin typeface="+mj-lt"/>
              </a:rPr>
              <a:t>Benefícios alimentares</a:t>
            </a:r>
            <a:br>
              <a:rPr lang="pt-BR" sz="5400" b="1" dirty="0">
                <a:latin typeface="+mj-lt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Alelo</a:t>
            </a:r>
            <a:endParaRPr lang="pt-BR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56A5F47-42F9-8D09-5B56-E5290154937B}"/>
              </a:ext>
            </a:extLst>
          </p:cNvPr>
          <p:cNvSpPr txBox="1"/>
          <p:nvPr/>
        </p:nvSpPr>
        <p:spPr>
          <a:xfrm>
            <a:off x="14628876" y="7041678"/>
            <a:ext cx="245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2F2F2"/>
                </a:solidFill>
              </a:rPr>
              <a:t>BAIXE O APP ALELO:</a:t>
            </a:r>
          </a:p>
        </p:txBody>
      </p:sp>
    </p:spTree>
    <p:extLst>
      <p:ext uri="{BB962C8B-B14F-4D97-AF65-F5344CB8AC3E}">
        <p14:creationId xmlns:p14="http://schemas.microsoft.com/office/powerpoint/2010/main" val="258419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24" grpId="0"/>
      <p:bldP spid="33" grpId="0"/>
      <p:bldP spid="34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5E4B2-3BA8-02BF-233E-CC9C06D77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7">
            <a:extLst>
              <a:ext uri="{FF2B5EF4-FFF2-40B4-BE49-F238E27FC236}">
                <a16:creationId xmlns:a16="http://schemas.microsoft.com/office/drawing/2014/main" id="{D63E0A92-40BC-DE0D-9A64-3A5463569BFA}"/>
              </a:ext>
            </a:extLst>
          </p:cNvPr>
          <p:cNvSpPr/>
          <p:nvPr/>
        </p:nvSpPr>
        <p:spPr>
          <a:xfrm>
            <a:off x="10134600" y="1"/>
            <a:ext cx="8153400" cy="10306050"/>
          </a:xfrm>
          <a:prstGeom prst="roundRect">
            <a:avLst>
              <a:gd name="adj" fmla="val 0"/>
            </a:avLst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9D02E20-A0C5-8F1B-7B9D-7EE22B5D6065}"/>
              </a:ext>
            </a:extLst>
          </p:cNvPr>
          <p:cNvSpPr txBox="1"/>
          <p:nvPr/>
        </p:nvSpPr>
        <p:spPr>
          <a:xfrm>
            <a:off x="1219200" y="4464520"/>
            <a:ext cx="7864980" cy="400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3271"/>
              </a:lnSpc>
              <a:spcBef>
                <a:spcPct val="0"/>
              </a:spcBef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/>
              <a:t>100% Vale Refeição: R$ 1.315,78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1525E76-C6DB-9897-9A53-CF97158D4B8A}"/>
              </a:ext>
            </a:extLst>
          </p:cNvPr>
          <p:cNvSpPr txBox="1"/>
          <p:nvPr/>
        </p:nvSpPr>
        <p:spPr>
          <a:xfrm>
            <a:off x="1219200" y="5158632"/>
            <a:ext cx="7887392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3271"/>
              </a:lnSpc>
              <a:spcBef>
                <a:spcPct val="0"/>
              </a:spcBef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/>
              <a:t>80% de Vale Refeição e 20% de Vale Alimentação: </a:t>
            </a:r>
            <a:br>
              <a:rPr lang="pt-BR" sz="2400" dirty="0"/>
            </a:br>
            <a:r>
              <a:rPr lang="pt-BR" sz="2400" dirty="0"/>
              <a:t>(VR – R$ 1.052,62 e VA – R$ 263,16)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41872C3D-B99F-CC80-AEA0-72A0819FB370}"/>
              </a:ext>
            </a:extLst>
          </p:cNvPr>
          <p:cNvSpPr txBox="1"/>
          <p:nvPr/>
        </p:nvSpPr>
        <p:spPr>
          <a:xfrm>
            <a:off x="1219200" y="6298956"/>
            <a:ext cx="7389217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3271"/>
              </a:lnSpc>
              <a:spcBef>
                <a:spcPct val="0"/>
              </a:spcBef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/>
              <a:t>60% de Vale Refeição e 40% de Vale Alimentação: (VR – R$ 789,47 e VA – R$ 526,31)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99CAB80F-F7AC-2944-466E-AF4E7E0192A1}"/>
              </a:ext>
            </a:extLst>
          </p:cNvPr>
          <p:cNvSpPr txBox="1"/>
          <p:nvPr/>
        </p:nvSpPr>
        <p:spPr>
          <a:xfrm>
            <a:off x="1307958" y="7439280"/>
            <a:ext cx="7776222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>
              <a:lnSpc>
                <a:spcPts val="3271"/>
              </a:lnSpc>
              <a:spcBef>
                <a:spcPct val="0"/>
              </a:spcBef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/>
              <a:t>40% de Vale Refeição e 60% de Vale Alimentação: (VR – R$ 526,31 e VA – R$ 789,47)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F791888-B845-28E1-4E16-75367F6D9765}"/>
              </a:ext>
            </a:extLst>
          </p:cNvPr>
          <p:cNvSpPr txBox="1"/>
          <p:nvPr/>
        </p:nvSpPr>
        <p:spPr>
          <a:xfrm>
            <a:off x="1307958" y="8579604"/>
            <a:ext cx="7776222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3271"/>
              </a:lnSpc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  <a:cs typeface="Canva Sans"/>
              </a:rPr>
              <a:t>20% de Vale Refeição e 80% de Vale Alimentação: (VR – R$ 263,16 e VA – R$ 1.052,62</a:t>
            </a:r>
          </a:p>
        </p:txBody>
      </p:sp>
      <p:sp>
        <p:nvSpPr>
          <p:cNvPr id="71" name="TextBox 9">
            <a:extLst>
              <a:ext uri="{FF2B5EF4-FFF2-40B4-BE49-F238E27FC236}">
                <a16:creationId xmlns:a16="http://schemas.microsoft.com/office/drawing/2014/main" id="{A54B4CD0-0E27-7660-F941-4AB56D3C6339}"/>
              </a:ext>
            </a:extLst>
          </p:cNvPr>
          <p:cNvSpPr txBox="1"/>
          <p:nvPr/>
        </p:nvSpPr>
        <p:spPr>
          <a:xfrm>
            <a:off x="1199803" y="2644501"/>
            <a:ext cx="9829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dirty="0">
                <a:solidFill>
                  <a:srgbClr val="008F89"/>
                </a:solidFill>
                <a:latin typeface="+mj-lt"/>
              </a:rPr>
              <a:t>Proporção entre VR e VA</a:t>
            </a:r>
          </a:p>
        </p:txBody>
      </p:sp>
      <p:sp>
        <p:nvSpPr>
          <p:cNvPr id="72" name="Retângulo 71"/>
          <p:cNvSpPr/>
          <p:nvPr/>
        </p:nvSpPr>
        <p:spPr>
          <a:xfrm>
            <a:off x="1219200" y="3281838"/>
            <a:ext cx="79248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pt-BR" sz="2300" dirty="0">
                <a:ea typeface="Canva Sans"/>
                <a:cs typeface="Canva Sans"/>
                <a:sym typeface="Canva Sans"/>
              </a:rPr>
              <a:t>Existe a opção de transferência de 80% do VR para VA, segundo clausula 40ª do nosso ACT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11506200" y="3283164"/>
            <a:ext cx="554355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opção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realizada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neste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momento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Canva Sans Bold"/>
                <a:cs typeface="Canva Sans Bold"/>
                <a:sym typeface="Canva Sans Bold"/>
              </a:rPr>
              <a:t>não</a:t>
            </a:r>
            <a:r>
              <a:rPr lang="en-US" sz="2400" b="1" dirty="0">
                <a:solidFill>
                  <a:schemeClr val="bg1"/>
                </a:solidFill>
                <a:ea typeface="Canva Sans Bold"/>
                <a:cs typeface="Canva Sans Bold"/>
                <a:sym typeface="Canva Sans Bold"/>
              </a:rPr>
              <a:t> é </a:t>
            </a:r>
            <a:r>
              <a:rPr lang="en-US" sz="2400" b="1" dirty="0" err="1">
                <a:solidFill>
                  <a:schemeClr val="bg1"/>
                </a:solidFill>
                <a:ea typeface="Canva Sans Bold"/>
                <a:cs typeface="Canva Sans Bold"/>
                <a:sym typeface="Canva Sans Bold"/>
              </a:rPr>
              <a:t>definitiva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.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Você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poderá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solicitar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alteração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quando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for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necessário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através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do e-mail.</a:t>
            </a:r>
          </a:p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800"/>
              </a:lnSpc>
            </a:pP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Importante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ressaltar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que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solicitação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deve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ser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realizada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até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o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dia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b="1" dirty="0">
                <a:solidFill>
                  <a:schemeClr val="bg1"/>
                </a:solidFill>
                <a:ea typeface="Canva Sans Bold"/>
                <a:cs typeface="Canva Sans Bold"/>
                <a:sym typeface="Canva Sans Bold"/>
              </a:rPr>
              <a:t>15 do </a:t>
            </a:r>
            <a:r>
              <a:rPr lang="en-US" sz="2400" b="1" dirty="0" err="1">
                <a:solidFill>
                  <a:schemeClr val="bg1"/>
                </a:solidFill>
                <a:ea typeface="Canva Sans Bold"/>
                <a:cs typeface="Canva Sans Bold"/>
                <a:sym typeface="Canva Sans Bold"/>
              </a:rPr>
              <a:t>mês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passa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alteração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no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crédito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do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mês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seguinte</a:t>
            </a:r>
            <a:r>
              <a:rPr lang="en-US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2A5AE856-8959-7447-6FD5-82D33EA157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388" t="40607" r="8613" b="-5716"/>
          <a:stretch>
            <a:fillRect/>
          </a:stretch>
        </p:blipFill>
        <p:spPr>
          <a:xfrm rot="10800000" flipH="1">
            <a:off x="7546875" y="6039018"/>
            <a:ext cx="13064268" cy="4267031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93A3B752-2B15-5905-DBF3-02053332E4E5}"/>
              </a:ext>
            </a:extLst>
          </p:cNvPr>
          <p:cNvGrpSpPr/>
          <p:nvPr/>
        </p:nvGrpSpPr>
        <p:grpSpPr>
          <a:xfrm>
            <a:off x="13655347" y="1542418"/>
            <a:ext cx="1219200" cy="1219200"/>
            <a:chOff x="13655347" y="1066619"/>
            <a:chExt cx="1219200" cy="1219200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2C4EC6C2-6480-1BEF-9E35-61B35BC1F32B}"/>
                </a:ext>
              </a:extLst>
            </p:cNvPr>
            <p:cNvSpPr/>
            <p:nvPr/>
          </p:nvSpPr>
          <p:spPr>
            <a:xfrm>
              <a:off x="13655347" y="1066619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10" name="Gráfico 9">
              <a:extLst>
                <a:ext uri="{FF2B5EF4-FFF2-40B4-BE49-F238E27FC236}">
                  <a16:creationId xmlns:a16="http://schemas.microsoft.com/office/drawing/2014/main" id="{58E1F4FE-F2AE-B8E0-6EAB-4C077EC2BF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50647" y="1212949"/>
              <a:ext cx="228600" cy="926540"/>
            </a:xfrm>
            <a:prstGeom prst="rect">
              <a:avLst/>
            </a:prstGeom>
          </p:spPr>
        </p:pic>
      </p:grpSp>
      <p:grpSp>
        <p:nvGrpSpPr>
          <p:cNvPr id="14" name="Group 23">
            <a:extLst>
              <a:ext uri="{FF2B5EF4-FFF2-40B4-BE49-F238E27FC236}">
                <a16:creationId xmlns:a16="http://schemas.microsoft.com/office/drawing/2014/main" id="{245AFD8D-33C1-0FD5-7D6D-E84DC507CCB8}"/>
              </a:ext>
            </a:extLst>
          </p:cNvPr>
          <p:cNvGrpSpPr/>
          <p:nvPr/>
        </p:nvGrpSpPr>
        <p:grpSpPr>
          <a:xfrm>
            <a:off x="15374919" y="462367"/>
            <a:ext cx="1674831" cy="1099108"/>
            <a:chOff x="0" y="0"/>
            <a:chExt cx="6349364" cy="4166771"/>
          </a:xfrm>
        </p:grpSpPr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425AFCDC-824B-F100-4310-7915163DB2A6}"/>
                </a:ext>
              </a:extLst>
            </p:cNvPr>
            <p:cNvSpPr/>
            <p:nvPr/>
          </p:nvSpPr>
          <p:spPr>
            <a:xfrm>
              <a:off x="0" y="0"/>
              <a:ext cx="6349365" cy="4166743"/>
            </a:xfrm>
            <a:custGeom>
              <a:avLst/>
              <a:gdLst/>
              <a:ahLst/>
              <a:cxnLst/>
              <a:rect l="l" t="t" r="r" b="b"/>
              <a:pathLst>
                <a:path w="6349365" h="4166743">
                  <a:moveTo>
                    <a:pt x="0" y="0"/>
                  </a:moveTo>
                  <a:lnTo>
                    <a:pt x="6349365" y="0"/>
                  </a:lnTo>
                  <a:lnTo>
                    <a:pt x="6349365" y="4166743"/>
                  </a:lnTo>
                  <a:lnTo>
                    <a:pt x="0" y="4166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8" b="-6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9">
            <a:extLst>
              <a:ext uri="{FF2B5EF4-FFF2-40B4-BE49-F238E27FC236}">
                <a16:creationId xmlns:a16="http://schemas.microsoft.com/office/drawing/2014/main" id="{98D61F16-BE01-8E22-F16A-72DEDA36F8A1}"/>
              </a:ext>
            </a:extLst>
          </p:cNvPr>
          <p:cNvSpPr txBox="1"/>
          <p:nvPr/>
        </p:nvSpPr>
        <p:spPr>
          <a:xfrm>
            <a:off x="1238250" y="800100"/>
            <a:ext cx="1064895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latin typeface="+mj-lt"/>
              </a:rPr>
              <a:t>Benefícios alimentares</a:t>
            </a:r>
            <a:br>
              <a:rPr lang="pt-BR" sz="5400" b="1" dirty="0">
                <a:latin typeface="+mj-lt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Alelo</a:t>
            </a:r>
            <a:endParaRPr lang="pt-BR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3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F6BE-0375-800F-AFE5-341A8313C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85F0386-8284-1D39-2F9A-F575E5068619}"/>
              </a:ext>
            </a:extLst>
          </p:cNvPr>
          <p:cNvSpPr/>
          <p:nvPr/>
        </p:nvSpPr>
        <p:spPr>
          <a:xfrm>
            <a:off x="0" y="-1"/>
            <a:ext cx="15773400" cy="2905600"/>
          </a:xfrm>
          <a:prstGeom prst="rect">
            <a:avLst/>
          </a:prstGeom>
          <a:solidFill>
            <a:srgbClr val="ED0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A6D714C3-AB82-FC96-E017-58E3EEADF47D}"/>
              </a:ext>
            </a:extLst>
          </p:cNvPr>
          <p:cNvSpPr txBox="1"/>
          <p:nvPr/>
        </p:nvSpPr>
        <p:spPr>
          <a:xfrm>
            <a:off x="1238250" y="4722203"/>
            <a:ext cx="6569943" cy="3531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O valor será de acordo com o necessário para a sua locomoção entre local de trabalho e residência</a:t>
            </a:r>
          </a:p>
          <a:p>
            <a:pPr marL="457200" indent="-4572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O saldo estará disponível no último dia útil do mês </a:t>
            </a:r>
          </a:p>
          <a:p>
            <a:pPr marL="457200" indent="-4572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Não há o desconto de 6%</a:t>
            </a:r>
          </a:p>
          <a:p>
            <a:pPr marL="457200" indent="-4572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No mês de férias o valor será proporcional aos dias úteis.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E57CD1B7-CCF5-174B-26AA-E51ED7F7492C}"/>
              </a:ext>
            </a:extLst>
          </p:cNvPr>
          <p:cNvSpPr txBox="1"/>
          <p:nvPr/>
        </p:nvSpPr>
        <p:spPr>
          <a:xfrm>
            <a:off x="1238250" y="3956102"/>
            <a:ext cx="4213939" cy="423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29"/>
              </a:lnSpc>
            </a:pPr>
            <a:r>
              <a:rPr lang="en-US" sz="3500" dirty="0">
                <a:solidFill>
                  <a:srgbClr val="008F89"/>
                </a:solidFill>
                <a:latin typeface="+mj-lt"/>
              </a:rPr>
              <a:t>Vale </a:t>
            </a:r>
            <a:r>
              <a:rPr lang="en-US" sz="3500" dirty="0" err="1">
                <a:solidFill>
                  <a:srgbClr val="008F89"/>
                </a:solidFill>
                <a:latin typeface="+mj-lt"/>
              </a:rPr>
              <a:t>Transporte</a:t>
            </a:r>
            <a:endParaRPr lang="en-US" sz="3500" dirty="0">
              <a:solidFill>
                <a:srgbClr val="008F89"/>
              </a:solidFill>
              <a:latin typeface="+mj-lt"/>
            </a:endParaRP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021CD116-4022-9B43-947F-12BCCDB90F60}"/>
              </a:ext>
            </a:extLst>
          </p:cNvPr>
          <p:cNvSpPr txBox="1"/>
          <p:nvPr/>
        </p:nvSpPr>
        <p:spPr>
          <a:xfrm>
            <a:off x="9144000" y="5907256"/>
            <a:ext cx="7752663" cy="2970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Vale Combustível/Mobilidade para utilização em táxis, aplicativos de mobilidade e postos de combustível.</a:t>
            </a:r>
          </a:p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O benefício não será cumulativo ao benefício de Vale-transporte.</a:t>
            </a:r>
          </a:p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No mês de férias o valor será proporcional aos dias úteis.</a:t>
            </a: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9F286F6B-AEA9-76D2-41FA-3DC82567ADD7}"/>
              </a:ext>
            </a:extLst>
          </p:cNvPr>
          <p:cNvSpPr txBox="1"/>
          <p:nvPr/>
        </p:nvSpPr>
        <p:spPr>
          <a:xfrm>
            <a:off x="9144000" y="3821943"/>
            <a:ext cx="4500716" cy="1704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b="1" dirty="0">
                <a:solidFill>
                  <a:srgbClr val="008F89"/>
                </a:solidFill>
                <a:latin typeface="Poppins Bold"/>
                <a:ea typeface="Poppins Bold"/>
                <a:cs typeface="Poppins Bold"/>
                <a:sym typeface="Poppins Bold"/>
              </a:rPr>
              <a:t>Vale </a:t>
            </a:r>
            <a:r>
              <a:rPr lang="en-US" sz="3500" b="1" dirty="0" err="1">
                <a:solidFill>
                  <a:srgbClr val="008F89"/>
                </a:solidFill>
                <a:latin typeface="Poppins Bold"/>
                <a:ea typeface="Poppins Bold"/>
                <a:cs typeface="Poppins Bold"/>
                <a:sym typeface="Poppins Bold"/>
              </a:rPr>
              <a:t>Mobilidade</a:t>
            </a:r>
            <a:r>
              <a:rPr lang="en-US" sz="3500" b="1" dirty="0">
                <a:solidFill>
                  <a:srgbClr val="008F89"/>
                </a:solidFill>
                <a:latin typeface="Poppins Bold"/>
                <a:ea typeface="Poppins Bold"/>
                <a:cs typeface="Poppins Bold"/>
                <a:sym typeface="Poppins Bold"/>
              </a:rPr>
              <a:t> + </a:t>
            </a:r>
            <a:r>
              <a:rPr lang="en-US" sz="3500" b="1" dirty="0" err="1">
                <a:solidFill>
                  <a:srgbClr val="008F89"/>
                </a:solidFill>
                <a:latin typeface="Poppins Bold"/>
                <a:ea typeface="Poppins Bold"/>
                <a:cs typeface="Poppins Bold"/>
                <a:sym typeface="Poppins Bold"/>
              </a:rPr>
              <a:t>Estacionamento</a:t>
            </a:r>
            <a:r>
              <a:rPr lang="en-US" sz="3500" b="1" dirty="0">
                <a:solidFill>
                  <a:srgbClr val="008F8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3000" b="1" dirty="0">
                <a:solidFill>
                  <a:srgbClr val="52BBB5"/>
                </a:solidFill>
                <a:latin typeface="Poppins Bold"/>
                <a:ea typeface="Poppins Bold"/>
                <a:cs typeface="Poppins Bold"/>
                <a:sym typeface="Poppins Bold"/>
              </a:rPr>
              <a:t>R$ 361,89</a:t>
            </a: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DF954769-6ED2-85CF-07D5-12F568EB344E}"/>
              </a:ext>
            </a:extLst>
          </p:cNvPr>
          <p:cNvSpPr txBox="1"/>
          <p:nvPr/>
        </p:nvSpPr>
        <p:spPr>
          <a:xfrm>
            <a:off x="1238250" y="800100"/>
            <a:ext cx="4724400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latin typeface="+mj-lt"/>
              </a:rPr>
              <a:t>Benefícios de Locomoção</a:t>
            </a:r>
          </a:p>
        </p:txBody>
      </p:sp>
      <p:pic>
        <p:nvPicPr>
          <p:cNvPr id="10" name="Gráfico 3">
            <a:extLst>
              <a:ext uri="{FF2B5EF4-FFF2-40B4-BE49-F238E27FC236}">
                <a16:creationId xmlns:a16="http://schemas.microsoft.com/office/drawing/2014/main" id="{FA1B910D-0C5F-5698-85FD-04423069C8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455" t="8976" r="30695" b="-17319"/>
          <a:stretch>
            <a:fillRect/>
          </a:stretch>
        </p:blipFill>
        <p:spPr>
          <a:xfrm>
            <a:off x="7080578" y="-1"/>
            <a:ext cx="11207422" cy="645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30950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845DF-F694-63DC-B6B7-FF8B5D0E6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49889EC-6C48-9BF4-7038-2175687D4305}"/>
              </a:ext>
            </a:extLst>
          </p:cNvPr>
          <p:cNvSpPr/>
          <p:nvPr/>
        </p:nvSpPr>
        <p:spPr>
          <a:xfrm>
            <a:off x="0" y="0"/>
            <a:ext cx="18440400" cy="10287000"/>
          </a:xfrm>
          <a:prstGeom prst="rect">
            <a:avLst/>
          </a:prstGeom>
          <a:solidFill>
            <a:srgbClr val="49C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 descr="Criança com brinquedo colorido&#10;&#10;Descrição gerada automaticamente com confiança baixa">
            <a:extLst>
              <a:ext uri="{FF2B5EF4-FFF2-40B4-BE49-F238E27FC236}">
                <a16:creationId xmlns:a16="http://schemas.microsoft.com/office/drawing/2014/main" id="{B0AA3A0A-5BFC-0522-7929-7523941D62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6" r="28254"/>
          <a:stretch/>
        </p:blipFill>
        <p:spPr>
          <a:xfrm>
            <a:off x="-3860" y="-1"/>
            <a:ext cx="8369955" cy="10401301"/>
          </a:xfrm>
          <a:prstGeom prst="rect">
            <a:avLst/>
          </a:prstGeom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2314D7B9-B96B-3E3A-D2E4-48105E387818}"/>
              </a:ext>
            </a:extLst>
          </p:cNvPr>
          <p:cNvSpPr/>
          <p:nvPr/>
        </p:nvSpPr>
        <p:spPr>
          <a:xfrm>
            <a:off x="8839200" y="1580653"/>
            <a:ext cx="3048000" cy="6703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CA86BDD-8746-D60F-D2D2-D15128C3C0A4}"/>
              </a:ext>
            </a:extLst>
          </p:cNvPr>
          <p:cNvSpPr txBox="1"/>
          <p:nvPr/>
        </p:nvSpPr>
        <p:spPr>
          <a:xfrm>
            <a:off x="1829671" y="1408598"/>
            <a:ext cx="4458214" cy="6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5953" dirty="0">
                <a:solidFill>
                  <a:srgbClr val="B6D35E"/>
                </a:solidFill>
                <a:latin typeface="Open Sans 2 Semi-Bold"/>
              </a:rPr>
              <a:t> </a:t>
            </a:r>
            <a:endParaRPr lang="en-US" sz="5953" dirty="0">
              <a:solidFill>
                <a:srgbClr val="95B216"/>
              </a:solidFill>
              <a:latin typeface="Open Sans 2 Ultra-Bold Italics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9144000" y="723900"/>
            <a:ext cx="6587755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5400" dirty="0" err="1">
                <a:solidFill>
                  <a:schemeClr val="bg1"/>
                </a:solidFill>
                <a:latin typeface="+mj-lt"/>
              </a:rPr>
              <a:t>Auxílio</a:t>
            </a:r>
            <a:r>
              <a:rPr lang="en-US" sz="50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5000" dirty="0" err="1">
                <a:solidFill>
                  <a:schemeClr val="bg1"/>
                </a:solidFill>
                <a:latin typeface="+mj-lt"/>
              </a:rPr>
              <a:t>Creche</a:t>
            </a:r>
            <a:endParaRPr lang="en-US" sz="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9163049" y="1572053"/>
            <a:ext cx="6587755" cy="651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4000" dirty="0">
                <a:solidFill>
                  <a:srgbClr val="6C217F"/>
                </a:solidFill>
                <a:latin typeface="Open Sans 1 Bold"/>
              </a:rPr>
              <a:t>R$ 570,05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9163049" y="2471738"/>
            <a:ext cx="784860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dirty="0">
                <a:solidFill>
                  <a:srgbClr val="FFFFFF"/>
                </a:solidFill>
                <a:ea typeface="Canva Sans"/>
                <a:cs typeface="Canva Sans"/>
                <a:sym typeface="Canva Sans"/>
              </a:rPr>
              <a:t>No </a:t>
            </a:r>
            <a:r>
              <a:rPr lang="pt-BR" sz="2300" dirty="0" err="1">
                <a:solidFill>
                  <a:srgbClr val="FFFFFF"/>
                </a:solidFill>
                <a:ea typeface="Canva Sans"/>
                <a:cs typeface="Canva Sans"/>
                <a:sym typeface="Canva Sans"/>
              </a:rPr>
              <a:t>RIOgaleão</a:t>
            </a:r>
            <a:r>
              <a:rPr lang="pt-BR" sz="2300" dirty="0">
                <a:solidFill>
                  <a:srgbClr val="FFFFFF"/>
                </a:solidFill>
                <a:ea typeface="Canva Sans"/>
                <a:cs typeface="Canva Sans"/>
                <a:sym typeface="Canva Sans"/>
              </a:rPr>
              <a:t>, oferecemos o Auxílio Creche para apoiar as colaboradoras mães. O benefício é destinado a quem tem filhos, enteados ou crianças sob sua guarda (mesmo que provisoriamente), tutela ou curatela.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63049" y="4554339"/>
            <a:ext cx="6415615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000"/>
              </a:lnSpc>
              <a:spcBef>
                <a:spcPct val="0"/>
              </a:spcBef>
            </a:pPr>
            <a:r>
              <a:rPr lang="pt-BR" sz="3500" b="1" dirty="0">
                <a:solidFill>
                  <a:srgbClr val="6C217F"/>
                </a:solidFill>
              </a:rPr>
              <a:t>Quais são as regras?</a:t>
            </a:r>
          </a:p>
        </p:txBody>
      </p:sp>
      <p:sp>
        <p:nvSpPr>
          <p:cNvPr id="14" name="TextBox 6"/>
          <p:cNvSpPr txBox="1"/>
          <p:nvPr/>
        </p:nvSpPr>
        <p:spPr>
          <a:xfrm>
            <a:off x="9204059" y="5143500"/>
            <a:ext cx="780759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2" algn="just">
              <a:buClr>
                <a:srgbClr val="6C217F"/>
              </a:buClr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 criança deve ter </a:t>
            </a:r>
            <a:r>
              <a:rPr lang="pt-BR" sz="2400" b="1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de 0 a 6 anos, 11 meses e 29 dias de idade. </a:t>
            </a: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Ou seja, não pode ter completado 7 anos.</a:t>
            </a:r>
          </a:p>
          <a:p>
            <a:pPr marL="0" lvl="2" algn="just">
              <a:buClr>
                <a:srgbClr val="6C217F"/>
              </a:buClr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Não há desconto para o integrante.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9204060" y="6811854"/>
            <a:ext cx="710274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000"/>
              </a:lnSpc>
              <a:spcBef>
                <a:spcPct val="0"/>
              </a:spcBef>
            </a:pPr>
            <a:r>
              <a:rPr lang="pt-BR" sz="3500" b="1" dirty="0">
                <a:solidFill>
                  <a:srgbClr val="6C217F"/>
                </a:solidFill>
              </a:rPr>
              <a:t>Como aderir ao benefício?</a:t>
            </a:r>
          </a:p>
        </p:txBody>
      </p:sp>
      <p:sp>
        <p:nvSpPr>
          <p:cNvPr id="16" name="TextBox 6"/>
          <p:cNvSpPr txBox="1"/>
          <p:nvPr/>
        </p:nvSpPr>
        <p:spPr>
          <a:xfrm>
            <a:off x="9204059" y="7380143"/>
            <a:ext cx="7807591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2" algn="just">
              <a:buClr>
                <a:srgbClr val="6C217F"/>
              </a:buClr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Mensalmente a Integrante deverá apresentar na área de Pessoas &amp; Organização até o dia </a:t>
            </a:r>
            <a:r>
              <a:rPr lang="pt-BR" sz="2400" b="1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15 de cada mês </a:t>
            </a: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os documentos de comprovação de pagamento, tanto de creche, como também de profissional contratado para cuidar dos filhos, nos termos do caput desta cláusula. </a:t>
            </a:r>
          </a:p>
        </p:txBody>
      </p:sp>
      <p:pic>
        <p:nvPicPr>
          <p:cNvPr id="2" name="Gráfico 3">
            <a:extLst>
              <a:ext uri="{FF2B5EF4-FFF2-40B4-BE49-F238E27FC236}">
                <a16:creationId xmlns:a16="http://schemas.microsoft.com/office/drawing/2014/main" id="{00310713-B49E-B312-B094-6D35DE5FEB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455" t="8976" r="30695" b="-17319"/>
          <a:stretch>
            <a:fillRect/>
          </a:stretch>
        </p:blipFill>
        <p:spPr>
          <a:xfrm rot="5400000">
            <a:off x="2670190" y="4587239"/>
            <a:ext cx="7235388" cy="41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4842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F573A220-625C-3AF0-DD96-4921EA2B096B}"/>
              </a:ext>
            </a:extLst>
          </p:cNvPr>
          <p:cNvSpPr/>
          <p:nvPr/>
        </p:nvSpPr>
        <p:spPr>
          <a:xfrm>
            <a:off x="838200" y="2266769"/>
            <a:ext cx="3124200" cy="6773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1163825" y="809899"/>
            <a:ext cx="7425953" cy="1390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5400" dirty="0" err="1">
                <a:solidFill>
                  <a:srgbClr val="404040"/>
                </a:solidFill>
                <a:latin typeface="+mj-lt"/>
              </a:rPr>
              <a:t>Auxílio</a:t>
            </a:r>
            <a:r>
              <a:rPr lang="en-US" sz="5400" dirty="0">
                <a:solidFill>
                  <a:srgbClr val="404040"/>
                </a:solidFill>
                <a:latin typeface="+mj-lt"/>
              </a:rPr>
              <a:t> Material Escolar</a:t>
            </a: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F1E1C80E-DCCC-1137-B420-8538BA46B89C}"/>
              </a:ext>
            </a:extLst>
          </p:cNvPr>
          <p:cNvSpPr txBox="1"/>
          <p:nvPr/>
        </p:nvSpPr>
        <p:spPr>
          <a:xfrm>
            <a:off x="1163825" y="2266769"/>
            <a:ext cx="2493776" cy="651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29"/>
              </a:lnSpc>
            </a:pPr>
            <a:r>
              <a:rPr lang="en-US" sz="4000" dirty="0">
                <a:solidFill>
                  <a:schemeClr val="bg1"/>
                </a:solidFill>
                <a:latin typeface="Open Sans 1 Bold"/>
              </a:rPr>
              <a:t>R$ 304,10</a:t>
            </a:r>
          </a:p>
        </p:txBody>
      </p:sp>
      <p:sp>
        <p:nvSpPr>
          <p:cNvPr id="8" name="Retângulo 7"/>
          <p:cNvSpPr/>
          <p:nvPr/>
        </p:nvSpPr>
        <p:spPr>
          <a:xfrm>
            <a:off x="1163825" y="3238508"/>
            <a:ext cx="798017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300" dirty="0"/>
              <a:t>No </a:t>
            </a:r>
            <a:r>
              <a:rPr lang="pt-BR" sz="2300" dirty="0" err="1"/>
              <a:t>RIOgaleão</a:t>
            </a:r>
            <a:r>
              <a:rPr lang="pt-BR" sz="2300" dirty="0"/>
              <a:t>, oferecemos auxílio para aquisição de material escolar por dependente matriculado no ensino fundamental, com até 15 anos. O valor máximo do benefício é de </a:t>
            </a:r>
            <a:r>
              <a:rPr lang="pt-BR" sz="23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R$ 864,45 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(oitocentos e sessenta e quatro reais e quarenta e cinco centavos)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163825" y="5626266"/>
            <a:ext cx="8178800" cy="362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  <a:buClr>
                <a:srgbClr val="A2C617"/>
              </a:buClr>
              <a:buSzPct val="120000"/>
            </a:pPr>
            <a:r>
              <a:rPr lang="pt-BR" sz="2400" dirty="0"/>
              <a:t>O auxílio será reembolsado ao aeroportuário </a:t>
            </a:r>
            <a:r>
              <a:rPr lang="pt-BR" sz="2400" b="1" dirty="0"/>
              <a:t>entre janeiro e março</a:t>
            </a:r>
            <a:r>
              <a:rPr lang="pt-BR" sz="2400" dirty="0"/>
              <a:t>, mediante apresentação de:</a:t>
            </a:r>
          </a:p>
          <a:p>
            <a:pPr marL="342900" indent="-342900" algn="just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b="1" dirty="0"/>
              <a:t>Comprovação de matrícula; </a:t>
            </a:r>
          </a:p>
          <a:p>
            <a:pPr marL="342900" indent="-342900" algn="just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b="1" dirty="0"/>
              <a:t>Lista de material, </a:t>
            </a:r>
            <a:r>
              <a:rPr lang="pt-BR" sz="2400" dirty="0"/>
              <a:t>não aplicável para escolas da rede pública, quando não for disponibilizada por estas;</a:t>
            </a:r>
          </a:p>
          <a:p>
            <a:pPr marL="342900" indent="-342900" algn="just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b="1" dirty="0"/>
              <a:t> Nota fiscal de compra </a:t>
            </a:r>
            <a:r>
              <a:rPr lang="pt-BR" sz="2400" dirty="0"/>
              <a:t>com discriminação dos itens de compra, quando não for apresentada lista de material. </a:t>
            </a:r>
          </a:p>
        </p:txBody>
      </p:sp>
      <p:sp>
        <p:nvSpPr>
          <p:cNvPr id="11" name="Retângulo: Cantos Arredondados 7">
            <a:extLst>
              <a:ext uri="{FF2B5EF4-FFF2-40B4-BE49-F238E27FC236}">
                <a16:creationId xmlns:a16="http://schemas.microsoft.com/office/drawing/2014/main" id="{41F7D5EB-D6D5-47AE-19F7-878D5043CC96}"/>
              </a:ext>
            </a:extLst>
          </p:cNvPr>
          <p:cNvSpPr/>
          <p:nvPr/>
        </p:nvSpPr>
        <p:spPr>
          <a:xfrm>
            <a:off x="10134600" y="1"/>
            <a:ext cx="8153400" cy="10306050"/>
          </a:xfrm>
          <a:prstGeom prst="roundRect">
            <a:avLst>
              <a:gd name="adj" fmla="val 0"/>
            </a:avLst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13913A2B-F59E-D7C8-1F9A-3EB39EA2F009}"/>
              </a:ext>
            </a:extLst>
          </p:cNvPr>
          <p:cNvSpPr txBox="1"/>
          <p:nvPr/>
        </p:nvSpPr>
        <p:spPr>
          <a:xfrm>
            <a:off x="11506200" y="2441756"/>
            <a:ext cx="5543550" cy="40677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Importante:</a:t>
            </a:r>
          </a:p>
          <a:p>
            <a:pPr algn="ctr">
              <a:spcAft>
                <a:spcPts val="1500"/>
              </a:spcAft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Na hipótese de PAI e da MÃE trabalharem na CONCESSIONÁRIA, apenas um deles terá direito.</a:t>
            </a:r>
          </a:p>
          <a:p>
            <a:pPr algn="ctr">
              <a:spcAft>
                <a:spcPts val="1500"/>
              </a:spcAft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Esse benefício NÃO é acumulativo com auxílio de creche para filhos de aeroportuários</a:t>
            </a:r>
          </a:p>
          <a:p>
            <a:pPr algn="ctr">
              <a:spcAft>
                <a:spcPts val="1500"/>
              </a:spcAft>
            </a:pPr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Será concedido aos empregados que percebam salário nominal de até R$ 5.671,69</a:t>
            </a: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080E72F9-21C6-14CC-55CA-6524742FE71A}"/>
              </a:ext>
            </a:extLst>
          </p:cNvPr>
          <p:cNvGrpSpPr/>
          <p:nvPr/>
        </p:nvGrpSpPr>
        <p:grpSpPr>
          <a:xfrm>
            <a:off x="13655347" y="716280"/>
            <a:ext cx="1219200" cy="1219200"/>
            <a:chOff x="13655347" y="1066619"/>
            <a:chExt cx="1219200" cy="1219200"/>
          </a:xfrm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002395F0-3DEA-FFFD-AFE2-81A10EBA2419}"/>
                </a:ext>
              </a:extLst>
            </p:cNvPr>
            <p:cNvSpPr/>
            <p:nvPr/>
          </p:nvSpPr>
          <p:spPr>
            <a:xfrm>
              <a:off x="13655347" y="1066619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60B1718-CDF2-92E5-C32B-F231C072B8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4150647" y="1212949"/>
              <a:ext cx="228600" cy="926540"/>
            </a:xfrm>
            <a:prstGeom prst="rect">
              <a:avLst/>
            </a:prstGeom>
          </p:spPr>
        </p:pic>
      </p:grpSp>
      <p:pic>
        <p:nvPicPr>
          <p:cNvPr id="3" name="Gráfico 2">
            <a:extLst>
              <a:ext uri="{FF2B5EF4-FFF2-40B4-BE49-F238E27FC236}">
                <a16:creationId xmlns:a16="http://schemas.microsoft.com/office/drawing/2014/main" id="{0A8F67AB-C998-D7C1-DBE1-29F5AEF232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6737"/>
          <a:stretch>
            <a:fillRect/>
          </a:stretch>
        </p:blipFill>
        <p:spPr>
          <a:xfrm flipV="1">
            <a:off x="7753732" y="6684982"/>
            <a:ext cx="10534268" cy="365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7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5">
            <a:extLst>
              <a:ext uri="{FF2B5EF4-FFF2-40B4-BE49-F238E27FC236}">
                <a16:creationId xmlns:a16="http://schemas.microsoft.com/office/drawing/2014/main" id="{6E5EC244-1205-F1C0-C060-7A6AC316FB30}"/>
              </a:ext>
            </a:extLst>
          </p:cNvPr>
          <p:cNvSpPr/>
          <p:nvPr/>
        </p:nvSpPr>
        <p:spPr>
          <a:xfrm>
            <a:off x="0" y="4000500"/>
            <a:ext cx="18288000" cy="473560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TextBox 22"/>
          <p:cNvSpPr txBox="1"/>
          <p:nvPr/>
        </p:nvSpPr>
        <p:spPr>
          <a:xfrm>
            <a:off x="1306214" y="379140"/>
            <a:ext cx="7403406" cy="11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94"/>
              </a:lnSpc>
            </a:pP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Wellhub</a:t>
            </a:r>
            <a:endParaRPr lang="en-US" sz="6000" b="1" dirty="0">
              <a:solidFill>
                <a:srgbClr val="404040"/>
              </a:solidFill>
              <a:latin typeface="+mj-lt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144408" y="5074170"/>
            <a:ext cx="3579993" cy="2985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err="1">
                <a:solidFill>
                  <a:schemeClr val="accent3"/>
                </a:solidFill>
              </a:rPr>
              <a:t>Flexível</a:t>
            </a:r>
            <a:endParaRPr lang="pt-BR" sz="3200" dirty="0">
              <a:solidFill>
                <a:schemeClr val="accent3"/>
              </a:solidFill>
            </a:endParaRPr>
          </a:p>
          <a:p>
            <a:pPr>
              <a:spcAft>
                <a:spcPts val="1000"/>
              </a:spcAft>
            </a:pPr>
            <a:r>
              <a:rPr lang="pt-BR" sz="2500" dirty="0"/>
              <a:t>19.000 academias e estúdios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500" dirty="0"/>
              <a:t>705 modalidades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2500" dirty="0"/>
              <a:t>1.279 cidades no Brasil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1144408" y="1550898"/>
            <a:ext cx="8757878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Pensando no seu bem-estar, o </a:t>
            </a:r>
            <a:r>
              <a:rPr lang="pt-BR" sz="23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RIOgaleão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oferece acesso ao </a:t>
            </a:r>
            <a:r>
              <a:rPr lang="pt-BR" sz="23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Wellhub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uma plataforma de benefícios focada na saúde física e mental. Com ele, você pode se exercitar em milhares de academias, estúdios e </a:t>
            </a:r>
            <a:r>
              <a:rPr lang="pt-BR" sz="23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apps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de treino, meditação, nutrição e terapia, tudo com um plano mensal acessível.</a:t>
            </a:r>
          </a:p>
        </p:txBody>
      </p:sp>
      <p:sp>
        <p:nvSpPr>
          <p:cNvPr id="60" name="TextBox 28"/>
          <p:cNvSpPr txBox="1"/>
          <p:nvPr/>
        </p:nvSpPr>
        <p:spPr>
          <a:xfrm>
            <a:off x="9984056" y="5122300"/>
            <a:ext cx="3176629" cy="2021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BR" sz="3200" b="1" dirty="0">
                <a:solidFill>
                  <a:schemeClr val="accent3"/>
                </a:solidFill>
              </a:rPr>
              <a:t>Ilimitado</a:t>
            </a:r>
          </a:p>
          <a:p>
            <a:pPr>
              <a:spcAft>
                <a:spcPts val="1000"/>
              </a:spcAft>
            </a:pPr>
            <a:r>
              <a:rPr lang="pt-BR" sz="2500" dirty="0"/>
              <a:t>Descubra algo novo ou faça o que você gosta todos os dias.</a:t>
            </a:r>
          </a:p>
        </p:txBody>
      </p:sp>
      <p:sp>
        <p:nvSpPr>
          <p:cNvPr id="61" name="TextBox 28"/>
          <p:cNvSpPr txBox="1"/>
          <p:nvPr/>
        </p:nvSpPr>
        <p:spPr>
          <a:xfrm>
            <a:off x="5562600" y="5133256"/>
            <a:ext cx="3830873" cy="3431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err="1">
                <a:solidFill>
                  <a:schemeClr val="accent3"/>
                </a:solidFill>
              </a:rPr>
              <a:t>Prático</a:t>
            </a:r>
            <a:endParaRPr lang="pt-BR" sz="3200" b="1" dirty="0">
              <a:solidFill>
                <a:schemeClr val="accent3"/>
              </a:solidFill>
            </a:endParaRPr>
          </a:p>
          <a:p>
            <a:pPr>
              <a:spcAft>
                <a:spcPts val="1000"/>
              </a:spcAft>
            </a:pPr>
            <a:r>
              <a:rPr lang="pt-BR" sz="2500" dirty="0"/>
              <a:t>Fácil de usar via web </a:t>
            </a:r>
            <a:br>
              <a:rPr lang="pt-BR" sz="2500" dirty="0"/>
            </a:br>
            <a:r>
              <a:rPr lang="pt-BR" sz="2500" dirty="0"/>
              <a:t>ou app. </a:t>
            </a:r>
          </a:p>
          <a:p>
            <a:pPr>
              <a:spcAft>
                <a:spcPts val="1000"/>
              </a:spcAft>
            </a:pPr>
            <a:r>
              <a:rPr lang="pt-BR" sz="2500" dirty="0"/>
              <a:t>Nenhuma taxa de adesão ou cancelamento. </a:t>
            </a:r>
          </a:p>
          <a:p>
            <a:pPr>
              <a:spcAft>
                <a:spcPts val="1000"/>
              </a:spcAft>
            </a:pPr>
            <a:r>
              <a:rPr lang="pt-BR" sz="2500" dirty="0"/>
              <a:t>Troque de plano e cancele quando quiser.</a:t>
            </a:r>
          </a:p>
        </p:txBody>
      </p:sp>
      <p:sp>
        <p:nvSpPr>
          <p:cNvPr id="62" name="TextBox 28"/>
          <p:cNvSpPr txBox="1"/>
          <p:nvPr/>
        </p:nvSpPr>
        <p:spPr>
          <a:xfrm>
            <a:off x="13913665" y="5092068"/>
            <a:ext cx="2926535" cy="2405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err="1">
                <a:solidFill>
                  <a:schemeClr val="accent3"/>
                </a:solidFill>
              </a:rPr>
              <a:t>Acessível</a:t>
            </a:r>
            <a:endParaRPr lang="pt-BR" sz="3200" b="1" dirty="0">
              <a:solidFill>
                <a:schemeClr val="accent3"/>
              </a:solidFill>
            </a:endParaRPr>
          </a:p>
          <a:p>
            <a:pPr>
              <a:spcAft>
                <a:spcPts val="1000"/>
              </a:spcAft>
            </a:pPr>
            <a:r>
              <a:rPr lang="pt-BR" sz="2500" dirty="0"/>
              <a:t>50 a 70% de desconto comparado ao preço de mercado. </a:t>
            </a: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A3C46322-218F-AB78-A471-73F4B77FFE60}"/>
              </a:ext>
            </a:extLst>
          </p:cNvPr>
          <p:cNvGrpSpPr/>
          <p:nvPr/>
        </p:nvGrpSpPr>
        <p:grpSpPr>
          <a:xfrm>
            <a:off x="13796844" y="8869555"/>
            <a:ext cx="3394009" cy="617345"/>
            <a:chOff x="0" y="0"/>
            <a:chExt cx="6050708" cy="1100578"/>
          </a:xfrm>
        </p:grpSpPr>
        <p:sp>
          <p:nvSpPr>
            <p:cNvPr id="7" name="Freeform 13" descr="wellhub-logo – PNG e Vetor - Download de Logo">
              <a:extLst>
                <a:ext uri="{FF2B5EF4-FFF2-40B4-BE49-F238E27FC236}">
                  <a16:creationId xmlns:a16="http://schemas.microsoft.com/office/drawing/2014/main" id="{4F3E22BB-AF2C-44C4-85B8-67FDC95CC53C}"/>
                </a:ext>
              </a:extLst>
            </p:cNvPr>
            <p:cNvSpPr/>
            <p:nvPr/>
          </p:nvSpPr>
          <p:spPr>
            <a:xfrm>
              <a:off x="0" y="0"/>
              <a:ext cx="6050661" cy="1100582"/>
            </a:xfrm>
            <a:custGeom>
              <a:avLst/>
              <a:gdLst/>
              <a:ahLst/>
              <a:cxnLst/>
              <a:rect l="l" t="t" r="r" b="b"/>
              <a:pathLst>
                <a:path w="6050661" h="1100582">
                  <a:moveTo>
                    <a:pt x="0" y="0"/>
                  </a:moveTo>
                  <a:lnTo>
                    <a:pt x="6050661" y="0"/>
                  </a:lnTo>
                  <a:lnTo>
                    <a:pt x="6050661" y="1100582"/>
                  </a:lnTo>
                  <a:lnTo>
                    <a:pt x="0" y="1100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1" b="-10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Elipse 8">
            <a:extLst>
              <a:ext uri="{FF2B5EF4-FFF2-40B4-BE49-F238E27FC236}">
                <a16:creationId xmlns:a16="http://schemas.microsoft.com/office/drawing/2014/main" id="{D3472EED-E767-8C4A-84B0-723A28832DBD}"/>
              </a:ext>
            </a:extLst>
          </p:cNvPr>
          <p:cNvSpPr/>
          <p:nvPr/>
        </p:nvSpPr>
        <p:spPr>
          <a:xfrm>
            <a:off x="1198328" y="3787899"/>
            <a:ext cx="1219200" cy="1219200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1C3A59B-4356-8771-822C-2C1DAEB78506}"/>
              </a:ext>
            </a:extLst>
          </p:cNvPr>
          <p:cNvSpPr/>
          <p:nvPr/>
        </p:nvSpPr>
        <p:spPr>
          <a:xfrm>
            <a:off x="5490446" y="3787899"/>
            <a:ext cx="1219200" cy="1219200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5FF6335-E440-2169-E214-4B4CB798374C}"/>
              </a:ext>
            </a:extLst>
          </p:cNvPr>
          <p:cNvSpPr/>
          <p:nvPr/>
        </p:nvSpPr>
        <p:spPr>
          <a:xfrm>
            <a:off x="9970538" y="3787899"/>
            <a:ext cx="1219200" cy="1219200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1FBCC8D-546D-9578-57DB-F40ACCE8251F}"/>
              </a:ext>
            </a:extLst>
          </p:cNvPr>
          <p:cNvSpPr/>
          <p:nvPr/>
        </p:nvSpPr>
        <p:spPr>
          <a:xfrm>
            <a:off x="13796844" y="3787899"/>
            <a:ext cx="1219200" cy="1219200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778E7680-60A0-10D9-1C1D-1EA7EFB03F44}"/>
              </a:ext>
            </a:extLst>
          </p:cNvPr>
          <p:cNvSpPr txBox="1"/>
          <p:nvPr/>
        </p:nvSpPr>
        <p:spPr>
          <a:xfrm>
            <a:off x="1198328" y="4033732"/>
            <a:ext cx="1219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6" algn="ctr"/>
            <a:r>
              <a:rPr lang="en-US" sz="4800" b="1" dirty="0">
                <a:solidFill>
                  <a:schemeClr val="accent3"/>
                </a:solidFill>
                <a:latin typeface="+mj-lt"/>
                <a:ea typeface="Roboto Bold"/>
              </a:rPr>
              <a:t>01</a:t>
            </a: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8767C88C-AF47-F0D4-69A2-83059D11231F}"/>
              </a:ext>
            </a:extLst>
          </p:cNvPr>
          <p:cNvSpPr txBox="1"/>
          <p:nvPr/>
        </p:nvSpPr>
        <p:spPr>
          <a:xfrm>
            <a:off x="5479382" y="4033732"/>
            <a:ext cx="1219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6" algn="ctr"/>
            <a:r>
              <a:rPr lang="en-US" sz="4800" b="1" dirty="0">
                <a:solidFill>
                  <a:schemeClr val="accent3"/>
                </a:solidFill>
                <a:latin typeface="+mj-lt"/>
                <a:ea typeface="Roboto Bold"/>
              </a:rPr>
              <a:t>02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id="{5D91B67F-1BFA-D275-3009-80814053716A}"/>
              </a:ext>
            </a:extLst>
          </p:cNvPr>
          <p:cNvSpPr txBox="1"/>
          <p:nvPr/>
        </p:nvSpPr>
        <p:spPr>
          <a:xfrm>
            <a:off x="9970538" y="4033732"/>
            <a:ext cx="1219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6" algn="ctr"/>
            <a:r>
              <a:rPr lang="en-US" sz="4800" b="1" dirty="0">
                <a:solidFill>
                  <a:schemeClr val="accent3"/>
                </a:solidFill>
                <a:latin typeface="+mj-lt"/>
                <a:ea typeface="Roboto Bold"/>
              </a:rPr>
              <a:t>03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F7683788-8442-44B9-2FD8-9D950F4BA206}"/>
              </a:ext>
            </a:extLst>
          </p:cNvPr>
          <p:cNvSpPr txBox="1"/>
          <p:nvPr/>
        </p:nvSpPr>
        <p:spPr>
          <a:xfrm>
            <a:off x="13796844" y="4033732"/>
            <a:ext cx="1219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6" algn="ctr"/>
            <a:r>
              <a:rPr lang="en-US" sz="4800" b="1" dirty="0">
                <a:solidFill>
                  <a:schemeClr val="accent3"/>
                </a:solidFill>
                <a:latin typeface="+mj-lt"/>
                <a:ea typeface="Roboto Bold"/>
              </a:rPr>
              <a:t>04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569AAF60-DFD2-23EB-CF7A-86292EFAC0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3732" t="-14266" r="1" b="-1"/>
          <a:stretch>
            <a:fillRect/>
          </a:stretch>
        </p:blipFill>
        <p:spPr>
          <a:xfrm rot="10800000">
            <a:off x="9293729" y="-38099"/>
            <a:ext cx="9005335" cy="4647727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7">
            <a:extLst>
              <a:ext uri="{FF2B5EF4-FFF2-40B4-BE49-F238E27FC236}">
                <a16:creationId xmlns:a16="http://schemas.microsoft.com/office/drawing/2014/main" id="{0CAACE14-1886-7D16-B53B-7523D04CBCA0}"/>
              </a:ext>
            </a:extLst>
          </p:cNvPr>
          <p:cNvSpPr/>
          <p:nvPr/>
        </p:nvSpPr>
        <p:spPr>
          <a:xfrm>
            <a:off x="881524" y="6057900"/>
            <a:ext cx="7195675" cy="3352802"/>
          </a:xfrm>
          <a:prstGeom prst="roundRect">
            <a:avLst>
              <a:gd name="adj" fmla="val 1136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FAB74634-3FBF-C30E-F413-5A9547C71231}"/>
              </a:ext>
            </a:extLst>
          </p:cNvPr>
          <p:cNvGrpSpPr/>
          <p:nvPr/>
        </p:nvGrpSpPr>
        <p:grpSpPr>
          <a:xfrm>
            <a:off x="1365955" y="6636100"/>
            <a:ext cx="4452215" cy="2698208"/>
            <a:chOff x="1365955" y="6636100"/>
            <a:chExt cx="4452215" cy="2698208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id="{02B65CEA-93C9-9F7D-64A0-4AB102FC160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12727" y="7228865"/>
              <a:ext cx="2105443" cy="2105443"/>
              <a:chOff x="0" y="0"/>
              <a:chExt cx="2807257" cy="2807257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09EC45CB-E588-DAF0-E9FF-D794F24556E3}"/>
                  </a:ext>
                </a:extLst>
              </p:cNvPr>
              <p:cNvSpPr/>
              <p:nvPr/>
            </p:nvSpPr>
            <p:spPr>
              <a:xfrm>
                <a:off x="0" y="0"/>
                <a:ext cx="2807208" cy="2807208"/>
              </a:xfrm>
              <a:custGeom>
                <a:avLst/>
                <a:gdLst/>
                <a:ahLst/>
                <a:cxnLst/>
                <a:rect l="l" t="t" r="r" b="b"/>
                <a:pathLst>
                  <a:path w="2807208" h="2807208">
                    <a:moveTo>
                      <a:pt x="0" y="0"/>
                    </a:moveTo>
                    <a:lnTo>
                      <a:pt x="2807208" y="0"/>
                    </a:lnTo>
                    <a:lnTo>
                      <a:pt x="2807208" y="2807208"/>
                    </a:lnTo>
                    <a:lnTo>
                      <a:pt x="0" y="280720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r="-1" b="-1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6" name="Group 6">
              <a:extLst>
                <a:ext uri="{FF2B5EF4-FFF2-40B4-BE49-F238E27FC236}">
                  <a16:creationId xmlns:a16="http://schemas.microsoft.com/office/drawing/2014/main" id="{51A04718-E61A-4E14-0721-951F1A8651C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65955" y="7228865"/>
              <a:ext cx="2105443" cy="2105443"/>
              <a:chOff x="0" y="0"/>
              <a:chExt cx="2807257" cy="2807257"/>
            </a:xfrm>
          </p:grpSpPr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9DC12474-7ABC-0BD1-A6AA-2F17561C58C3}"/>
                  </a:ext>
                </a:extLst>
              </p:cNvPr>
              <p:cNvSpPr/>
              <p:nvPr/>
            </p:nvSpPr>
            <p:spPr>
              <a:xfrm>
                <a:off x="0" y="0"/>
                <a:ext cx="2807208" cy="2807208"/>
              </a:xfrm>
              <a:custGeom>
                <a:avLst/>
                <a:gdLst/>
                <a:ahLst/>
                <a:cxnLst/>
                <a:rect l="l" t="t" r="r" b="b"/>
                <a:pathLst>
                  <a:path w="2807208" h="2807208">
                    <a:moveTo>
                      <a:pt x="0" y="0"/>
                    </a:moveTo>
                    <a:lnTo>
                      <a:pt x="2807208" y="0"/>
                    </a:lnTo>
                    <a:lnTo>
                      <a:pt x="2807208" y="2807208"/>
                    </a:lnTo>
                    <a:lnTo>
                      <a:pt x="0" y="280720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r="-1" b="-1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18" name="Group 8">
              <a:extLst>
                <a:ext uri="{FF2B5EF4-FFF2-40B4-BE49-F238E27FC236}">
                  <a16:creationId xmlns:a16="http://schemas.microsoft.com/office/drawing/2014/main" id="{5CF3F356-634A-8AE5-8B85-3BA8775CB6B0}"/>
                </a:ext>
              </a:extLst>
            </p:cNvPr>
            <p:cNvGrpSpPr/>
            <p:nvPr/>
          </p:nvGrpSpPr>
          <p:grpSpPr>
            <a:xfrm>
              <a:off x="1458250" y="6636100"/>
              <a:ext cx="1985078" cy="768219"/>
              <a:chOff x="0" y="0"/>
              <a:chExt cx="2646771" cy="1024292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E02AA578-4B6C-6185-F7ED-D66CB4E89F34}"/>
                  </a:ext>
                </a:extLst>
              </p:cNvPr>
              <p:cNvSpPr/>
              <p:nvPr/>
            </p:nvSpPr>
            <p:spPr>
              <a:xfrm>
                <a:off x="0" y="0"/>
                <a:ext cx="2646807" cy="1024255"/>
              </a:xfrm>
              <a:custGeom>
                <a:avLst/>
                <a:gdLst/>
                <a:ahLst/>
                <a:cxnLst/>
                <a:rect l="l" t="t" r="r" b="b"/>
                <a:pathLst>
                  <a:path w="2646807" h="1024255">
                    <a:moveTo>
                      <a:pt x="0" y="0"/>
                    </a:moveTo>
                    <a:lnTo>
                      <a:pt x="2646807" y="0"/>
                    </a:lnTo>
                    <a:lnTo>
                      <a:pt x="2646807" y="1024255"/>
                    </a:lnTo>
                    <a:lnTo>
                      <a:pt x="0" y="102425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51" r="-50" b="-3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0" name="Group 10">
              <a:extLst>
                <a:ext uri="{FF2B5EF4-FFF2-40B4-BE49-F238E27FC236}">
                  <a16:creationId xmlns:a16="http://schemas.microsoft.com/office/drawing/2014/main" id="{EBC701E0-363E-F62E-E736-CD387509DE64}"/>
                </a:ext>
              </a:extLst>
            </p:cNvPr>
            <p:cNvGrpSpPr/>
            <p:nvPr/>
          </p:nvGrpSpPr>
          <p:grpSpPr>
            <a:xfrm>
              <a:off x="3846907" y="6727775"/>
              <a:ext cx="1901919" cy="584840"/>
              <a:chOff x="0" y="0"/>
              <a:chExt cx="2535892" cy="779787"/>
            </a:xfrm>
          </p:grpSpPr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0BBFF433-14F8-CB92-5A34-8AD8E20D81A5}"/>
                  </a:ext>
                </a:extLst>
              </p:cNvPr>
              <p:cNvSpPr/>
              <p:nvPr/>
            </p:nvSpPr>
            <p:spPr>
              <a:xfrm>
                <a:off x="0" y="0"/>
                <a:ext cx="2535936" cy="779780"/>
              </a:xfrm>
              <a:custGeom>
                <a:avLst/>
                <a:gdLst/>
                <a:ahLst/>
                <a:cxnLst/>
                <a:rect l="l" t="t" r="r" b="b"/>
                <a:pathLst>
                  <a:path w="2535936" h="779780">
                    <a:moveTo>
                      <a:pt x="0" y="0"/>
                    </a:moveTo>
                    <a:lnTo>
                      <a:pt x="2535936" y="0"/>
                    </a:lnTo>
                    <a:lnTo>
                      <a:pt x="2535936" y="779780"/>
                    </a:lnTo>
                    <a:lnTo>
                      <a:pt x="0" y="77978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31" r="1" b="-3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36" name="Retângulo 35"/>
          <p:cNvSpPr/>
          <p:nvPr/>
        </p:nvSpPr>
        <p:spPr>
          <a:xfrm>
            <a:off x="1365955" y="3525667"/>
            <a:ext cx="47261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accent3"/>
                </a:solidFill>
                <a:latin typeface="+mj-lt"/>
                <a:ea typeface="Canva Sans"/>
                <a:cs typeface="Canva Sans"/>
                <a:sym typeface="Canva Sans"/>
              </a:rPr>
              <a:t>Você escolhe o plano que melhor se adapta à sua rotina e estilo de vida, e cuida da sua saúde no seu ritmo!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3696483-C3C9-3BF8-0E3B-E9EE6AD596FE}"/>
              </a:ext>
            </a:extLst>
          </p:cNvPr>
          <p:cNvSpPr/>
          <p:nvPr/>
        </p:nvSpPr>
        <p:spPr>
          <a:xfrm>
            <a:off x="6495665" y="0"/>
            <a:ext cx="11182735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Freeform 5"/>
          <p:cNvSpPr/>
          <p:nvPr/>
        </p:nvSpPr>
        <p:spPr>
          <a:xfrm>
            <a:off x="6903827" y="723900"/>
            <a:ext cx="10197848" cy="7543800"/>
          </a:xfrm>
          <a:custGeom>
            <a:avLst/>
            <a:gdLst/>
            <a:ahLst/>
            <a:cxnLst/>
            <a:rect l="l" t="t" r="r" b="b"/>
            <a:pathLst>
              <a:path w="14208252" h="10681208">
                <a:moveTo>
                  <a:pt x="0" y="0"/>
                </a:moveTo>
                <a:lnTo>
                  <a:pt x="14208252" y="0"/>
                </a:lnTo>
                <a:lnTo>
                  <a:pt x="14208252" y="10681208"/>
                </a:lnTo>
                <a:lnTo>
                  <a:pt x="0" y="106812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78" r="-4866" b="-6192"/>
            </a:stretch>
          </a:blipFill>
          <a:effectLst/>
        </p:spPr>
        <p:txBody>
          <a:bodyPr/>
          <a:lstStyle/>
          <a:p>
            <a:endParaRPr lang="pt-BR" dirty="0"/>
          </a:p>
        </p:txBody>
      </p:sp>
      <p:grpSp>
        <p:nvGrpSpPr>
          <p:cNvPr id="22" name="Group 12">
            <a:extLst>
              <a:ext uri="{FF2B5EF4-FFF2-40B4-BE49-F238E27FC236}">
                <a16:creationId xmlns:a16="http://schemas.microsoft.com/office/drawing/2014/main" id="{A747B802-B3B4-1B17-0A82-30CC1A217D33}"/>
              </a:ext>
            </a:extLst>
          </p:cNvPr>
          <p:cNvGrpSpPr/>
          <p:nvPr/>
        </p:nvGrpSpPr>
        <p:grpSpPr>
          <a:xfrm>
            <a:off x="13796844" y="8869555"/>
            <a:ext cx="3394009" cy="617345"/>
            <a:chOff x="0" y="0"/>
            <a:chExt cx="6050708" cy="1100578"/>
          </a:xfrm>
        </p:grpSpPr>
        <p:sp>
          <p:nvSpPr>
            <p:cNvPr id="23" name="Freeform 13" descr="wellhub-logo – PNG e Vetor - Download de Logo">
              <a:extLst>
                <a:ext uri="{FF2B5EF4-FFF2-40B4-BE49-F238E27FC236}">
                  <a16:creationId xmlns:a16="http://schemas.microsoft.com/office/drawing/2014/main" id="{6CA8500D-162E-B73B-16C8-FB39EA1E20AF}"/>
                </a:ext>
              </a:extLst>
            </p:cNvPr>
            <p:cNvSpPr/>
            <p:nvPr/>
          </p:nvSpPr>
          <p:spPr>
            <a:xfrm>
              <a:off x="0" y="0"/>
              <a:ext cx="6050661" cy="1100582"/>
            </a:xfrm>
            <a:custGeom>
              <a:avLst/>
              <a:gdLst/>
              <a:ahLst/>
              <a:cxnLst/>
              <a:rect l="l" t="t" r="r" b="b"/>
              <a:pathLst>
                <a:path w="6050661" h="1100582">
                  <a:moveTo>
                    <a:pt x="0" y="0"/>
                  </a:moveTo>
                  <a:lnTo>
                    <a:pt x="6050661" y="0"/>
                  </a:lnTo>
                  <a:lnTo>
                    <a:pt x="6050661" y="1100582"/>
                  </a:lnTo>
                  <a:lnTo>
                    <a:pt x="0" y="1100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01" b="-10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7" name="Gráfico 26">
            <a:extLst>
              <a:ext uri="{FF2B5EF4-FFF2-40B4-BE49-F238E27FC236}">
                <a16:creationId xmlns:a16="http://schemas.microsoft.com/office/drawing/2014/main" id="{DDE0B3ED-F3F2-C685-7555-ABB9FEE92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595" t="-14266" r="56268" b="-1"/>
          <a:stretch>
            <a:fillRect/>
          </a:stretch>
        </p:blipFill>
        <p:spPr>
          <a:xfrm rot="10800000">
            <a:off x="-1" y="-38100"/>
            <a:ext cx="6903827" cy="464772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80E0207-F994-3081-93A3-5599B058F5B7}"/>
              </a:ext>
            </a:extLst>
          </p:cNvPr>
          <p:cNvSpPr txBox="1"/>
          <p:nvPr/>
        </p:nvSpPr>
        <p:spPr>
          <a:xfrm>
            <a:off x="2222090" y="6210300"/>
            <a:ext cx="2849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ED0080"/>
                </a:solidFill>
              </a:rPr>
              <a:t>BAIXE O APP WELLHUB:</a:t>
            </a:r>
          </a:p>
        </p:txBody>
      </p:sp>
    </p:spTree>
    <p:extLst>
      <p:ext uri="{BB962C8B-B14F-4D97-AF65-F5344CB8AC3E}">
        <p14:creationId xmlns:p14="http://schemas.microsoft.com/office/powerpoint/2010/main" val="1595068957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B0E3A-C54C-A23F-90CB-EFEAF9C24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m 59" descr="Par de sapatos coloridos&#10;&#10;O conteúdo gerado por IA pode estar incorreto.">
            <a:extLst>
              <a:ext uri="{FF2B5EF4-FFF2-40B4-BE49-F238E27FC236}">
                <a16:creationId xmlns:a16="http://schemas.microsoft.com/office/drawing/2014/main" id="{011E9323-70B5-BBDF-FA40-E65BF521F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0" t="-1" r="2932" b="2"/>
          <a:stretch>
            <a:fillRect/>
          </a:stretch>
        </p:blipFill>
        <p:spPr>
          <a:xfrm>
            <a:off x="0" y="0"/>
            <a:ext cx="7850835" cy="10287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1042CCB0-25E3-77D9-210D-08B5EF4690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28316" r="20221"/>
          <a:stretch>
            <a:fillRect/>
          </a:stretch>
        </p:blipFill>
        <p:spPr>
          <a:xfrm rot="10800000">
            <a:off x="0" y="-1"/>
            <a:ext cx="14664344" cy="3447694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1B834341-3EDF-EC17-49B1-9E42C93ABCE5}"/>
              </a:ext>
            </a:extLst>
          </p:cNvPr>
          <p:cNvSpPr/>
          <p:nvPr/>
        </p:nvSpPr>
        <p:spPr>
          <a:xfrm>
            <a:off x="8686800" y="2644846"/>
            <a:ext cx="1219200" cy="1219200"/>
          </a:xfrm>
          <a:prstGeom prst="ellipse">
            <a:avLst/>
          </a:prstGeom>
          <a:noFill/>
          <a:ln w="57150">
            <a:solidFill>
              <a:srgbClr val="822A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F403F16D-82BF-7CE4-E54A-DB2A836F4C9C}"/>
              </a:ext>
            </a:extLst>
          </p:cNvPr>
          <p:cNvSpPr txBox="1"/>
          <p:nvPr/>
        </p:nvSpPr>
        <p:spPr>
          <a:xfrm>
            <a:off x="10346716" y="5138767"/>
            <a:ext cx="690025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Sim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!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Porém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, 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pagamento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para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os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dependentes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é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exclusivo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por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cartão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de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crédito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Não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é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possível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solicitar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desconto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em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folha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83039EC2-835F-55F3-9C20-D52F1116B999}"/>
              </a:ext>
            </a:extLst>
          </p:cNvPr>
          <p:cNvSpPr txBox="1"/>
          <p:nvPr/>
        </p:nvSpPr>
        <p:spPr>
          <a:xfrm>
            <a:off x="10346716" y="4755727"/>
            <a:ext cx="44958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Posso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incluir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dependetes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8788A50D-163E-8674-18E5-FB3977A20682}"/>
              </a:ext>
            </a:extLst>
          </p:cNvPr>
          <p:cNvSpPr txBox="1"/>
          <p:nvPr/>
        </p:nvSpPr>
        <p:spPr>
          <a:xfrm>
            <a:off x="10168544" y="3009900"/>
            <a:ext cx="690025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pagamento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poderá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ser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feito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por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desconto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em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folha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ou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cartão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de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crédito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 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aplicativo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dará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a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opção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após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a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escolha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do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plano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D1A71422-16E0-78EF-0755-672E84ACD4C8}"/>
              </a:ext>
            </a:extLst>
          </p:cNvPr>
          <p:cNvSpPr txBox="1"/>
          <p:nvPr/>
        </p:nvSpPr>
        <p:spPr>
          <a:xfrm>
            <a:off x="10168544" y="2606746"/>
            <a:ext cx="44958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Qual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 a forma de </a:t>
            </a: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pagamento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1A8F8EDB-29F4-6E5D-47D3-C0B09C478D38}"/>
              </a:ext>
            </a:extLst>
          </p:cNvPr>
          <p:cNvSpPr txBox="1"/>
          <p:nvPr/>
        </p:nvSpPr>
        <p:spPr>
          <a:xfrm>
            <a:off x="10168544" y="1717823"/>
            <a:ext cx="3391407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9"/>
              </a:lnSpc>
            </a:pPr>
            <a:r>
              <a:rPr lang="en-US" sz="3500" b="1" dirty="0" err="1">
                <a:latin typeface="+mj-lt"/>
                <a:ea typeface="Poppins Bold"/>
                <a:cs typeface="Poppins Bold"/>
                <a:sym typeface="Poppins Bold"/>
              </a:rPr>
              <a:t>Dúvidas</a:t>
            </a:r>
            <a:r>
              <a:rPr lang="en-US" sz="3500" b="1" dirty="0">
                <a:latin typeface="+mj-lt"/>
                <a:cs typeface="Poppins Bold"/>
                <a:sym typeface="Poppins Bold"/>
              </a:rPr>
              <a:t>: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05D5F4DD-44E9-0A0A-72D0-E5029BDE07D0}"/>
              </a:ext>
            </a:extLst>
          </p:cNvPr>
          <p:cNvSpPr txBox="1"/>
          <p:nvPr/>
        </p:nvSpPr>
        <p:spPr>
          <a:xfrm>
            <a:off x="10168544" y="7453581"/>
            <a:ext cx="690025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Solicitamos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que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aguarde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envio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do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convite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para o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seu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e-mail </a:t>
            </a:r>
            <a:r>
              <a:rPr lang="en-US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corporativo</a:t>
            </a:r>
            <a:r>
              <a:rPr lang="en-US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B2FA8F24-D226-B3F2-FF39-CEF16B0A28A7}"/>
              </a:ext>
            </a:extLst>
          </p:cNvPr>
          <p:cNvSpPr txBox="1"/>
          <p:nvPr/>
        </p:nvSpPr>
        <p:spPr>
          <a:xfrm>
            <a:off x="10168544" y="7042173"/>
            <a:ext cx="47244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Já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estou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apto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(a) para </a:t>
            </a:r>
            <a:r>
              <a:rPr lang="en-US" sz="2400" b="1" dirty="0" err="1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acessar</a:t>
            </a:r>
            <a:r>
              <a:rPr lang="en-US" sz="2400" b="1" dirty="0">
                <a:solidFill>
                  <a:srgbClr val="6C217F"/>
                </a:solidFill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842E359C-FECA-C9F0-8C03-D3FF244983B1}"/>
              </a:ext>
            </a:extLst>
          </p:cNvPr>
          <p:cNvSpPr/>
          <p:nvPr/>
        </p:nvSpPr>
        <p:spPr>
          <a:xfrm>
            <a:off x="8743950" y="4918440"/>
            <a:ext cx="1219200" cy="1219200"/>
          </a:xfrm>
          <a:prstGeom prst="ellipse">
            <a:avLst/>
          </a:prstGeom>
          <a:noFill/>
          <a:ln w="57150">
            <a:solidFill>
              <a:srgbClr val="822A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40DF2F01-6BD9-AAD9-189D-32C03194C17C}"/>
              </a:ext>
            </a:extLst>
          </p:cNvPr>
          <p:cNvSpPr/>
          <p:nvPr/>
        </p:nvSpPr>
        <p:spPr>
          <a:xfrm>
            <a:off x="8686800" y="7114936"/>
            <a:ext cx="1219200" cy="1219200"/>
          </a:xfrm>
          <a:prstGeom prst="ellipse">
            <a:avLst/>
          </a:prstGeom>
          <a:noFill/>
          <a:ln w="57150">
            <a:solidFill>
              <a:srgbClr val="822A8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grpSp>
        <p:nvGrpSpPr>
          <p:cNvPr id="48" name="Group 12">
            <a:extLst>
              <a:ext uri="{FF2B5EF4-FFF2-40B4-BE49-F238E27FC236}">
                <a16:creationId xmlns:a16="http://schemas.microsoft.com/office/drawing/2014/main" id="{775E5381-55B0-78CB-B763-04B70ADDE896}"/>
              </a:ext>
            </a:extLst>
          </p:cNvPr>
          <p:cNvGrpSpPr/>
          <p:nvPr/>
        </p:nvGrpSpPr>
        <p:grpSpPr>
          <a:xfrm>
            <a:off x="13796844" y="8869555"/>
            <a:ext cx="3394009" cy="617345"/>
            <a:chOff x="0" y="0"/>
            <a:chExt cx="6050708" cy="1100578"/>
          </a:xfrm>
        </p:grpSpPr>
        <p:sp>
          <p:nvSpPr>
            <p:cNvPr id="49" name="Freeform 13" descr="wellhub-logo – PNG e Vetor - Download de Logo">
              <a:extLst>
                <a:ext uri="{FF2B5EF4-FFF2-40B4-BE49-F238E27FC236}">
                  <a16:creationId xmlns:a16="http://schemas.microsoft.com/office/drawing/2014/main" id="{281B7337-4AD9-451C-1598-59FD4D65B725}"/>
                </a:ext>
              </a:extLst>
            </p:cNvPr>
            <p:cNvSpPr/>
            <p:nvPr/>
          </p:nvSpPr>
          <p:spPr>
            <a:xfrm>
              <a:off x="0" y="0"/>
              <a:ext cx="6050661" cy="1100582"/>
            </a:xfrm>
            <a:custGeom>
              <a:avLst/>
              <a:gdLst/>
              <a:ahLst/>
              <a:cxnLst/>
              <a:rect l="l" t="t" r="r" b="b"/>
              <a:pathLst>
                <a:path w="6050661" h="1100582">
                  <a:moveTo>
                    <a:pt x="0" y="0"/>
                  </a:moveTo>
                  <a:lnTo>
                    <a:pt x="6050661" y="0"/>
                  </a:lnTo>
                  <a:lnTo>
                    <a:pt x="6050661" y="1100582"/>
                  </a:lnTo>
                  <a:lnTo>
                    <a:pt x="0" y="1100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01" b="-10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52" name="Gráfico 51">
            <a:extLst>
              <a:ext uri="{FF2B5EF4-FFF2-40B4-BE49-F238E27FC236}">
                <a16:creationId xmlns:a16="http://schemas.microsoft.com/office/drawing/2014/main" id="{05E73BAB-FEE1-3DD9-AC0B-A77617D4D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33486" y="5232640"/>
            <a:ext cx="840127" cy="598814"/>
          </a:xfrm>
          <a:prstGeom prst="rect">
            <a:avLst/>
          </a:prstGeom>
        </p:spPr>
      </p:pic>
      <p:pic>
        <p:nvPicPr>
          <p:cNvPr id="54" name="Gráfico 53">
            <a:extLst>
              <a:ext uri="{FF2B5EF4-FFF2-40B4-BE49-F238E27FC236}">
                <a16:creationId xmlns:a16="http://schemas.microsoft.com/office/drawing/2014/main" id="{889573DC-19A1-6080-2672-0CFDDD6660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33486" y="7424581"/>
            <a:ext cx="781050" cy="599909"/>
          </a:xfrm>
          <a:prstGeom prst="rect">
            <a:avLst/>
          </a:prstGeom>
        </p:spPr>
      </p:pic>
      <p:pic>
        <p:nvPicPr>
          <p:cNvPr id="56" name="Gráfico 55">
            <a:extLst>
              <a:ext uri="{FF2B5EF4-FFF2-40B4-BE49-F238E27FC236}">
                <a16:creationId xmlns:a16="http://schemas.microsoft.com/office/drawing/2014/main" id="{7A9D9DFE-C016-F5DC-5E69-381749D87F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55228" y="2829994"/>
            <a:ext cx="737565" cy="73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3429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80CE31D-9FD5-E3AD-45BA-40C9EFCA17F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8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266F79-D7A4-01B4-EDF9-110D14DB7E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5040" t="2594" r="22965" b="18156"/>
          <a:stretch>
            <a:fillRect/>
          </a:stretch>
        </p:blipFill>
        <p:spPr>
          <a:xfrm rot="10800000">
            <a:off x="-1" y="0"/>
            <a:ext cx="18288000" cy="104775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B59BF58B-C013-7864-A309-C5564D4F13F7}"/>
              </a:ext>
            </a:extLst>
          </p:cNvPr>
          <p:cNvSpPr txBox="1"/>
          <p:nvPr/>
        </p:nvSpPr>
        <p:spPr>
          <a:xfrm>
            <a:off x="1230406" y="5045395"/>
            <a:ext cx="5635619" cy="57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4"/>
              </a:lnSpc>
            </a:pPr>
            <a:r>
              <a:rPr lang="en-US" sz="3200" dirty="0" err="1">
                <a:solidFill>
                  <a:schemeClr val="bg1"/>
                </a:solidFill>
              </a:rPr>
              <a:t>Tudo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que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você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precisa</a:t>
            </a:r>
            <a:r>
              <a:rPr lang="en-US" sz="3200" dirty="0">
                <a:solidFill>
                  <a:schemeClr val="bg1"/>
                </a:solidFill>
              </a:rPr>
              <a:t> saber: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3D076BA-8806-A37A-02E2-B25CD683FC83}"/>
              </a:ext>
            </a:extLst>
          </p:cNvPr>
          <p:cNvSpPr txBox="1"/>
          <p:nvPr/>
        </p:nvSpPr>
        <p:spPr>
          <a:xfrm>
            <a:off x="1230406" y="5622604"/>
            <a:ext cx="12866594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800" dirty="0">
                <a:solidFill>
                  <a:schemeClr val="bg1"/>
                </a:solidFill>
                <a:latin typeface="+mj-lt"/>
              </a:rPr>
              <a:t>Plano de </a:t>
            </a:r>
            <a:r>
              <a:rPr lang="en-US" sz="8800" dirty="0" err="1">
                <a:solidFill>
                  <a:schemeClr val="bg1"/>
                </a:solidFill>
                <a:latin typeface="+mj-lt"/>
              </a:rPr>
              <a:t>Saúde</a:t>
            </a:r>
            <a:endParaRPr lang="en-US" sz="8800" dirty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en-US" sz="8800" dirty="0">
                <a:solidFill>
                  <a:schemeClr val="bg1"/>
                </a:solidFill>
                <a:latin typeface="+mj-lt"/>
              </a:rPr>
              <a:t>e </a:t>
            </a:r>
            <a:r>
              <a:rPr lang="en-US" sz="8800" dirty="0" err="1">
                <a:solidFill>
                  <a:schemeClr val="bg1"/>
                </a:solidFill>
                <a:latin typeface="+mj-lt"/>
              </a:rPr>
              <a:t>Odontológico</a:t>
            </a:r>
            <a:endParaRPr lang="en-US" sz="10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2234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7">
            <a:extLst>
              <a:ext uri="{FF2B5EF4-FFF2-40B4-BE49-F238E27FC236}">
                <a16:creationId xmlns:a16="http://schemas.microsoft.com/office/drawing/2014/main" id="{135B1936-B562-61D7-5E87-53E8B654C54E}"/>
              </a:ext>
            </a:extLst>
          </p:cNvPr>
          <p:cNvSpPr/>
          <p:nvPr/>
        </p:nvSpPr>
        <p:spPr>
          <a:xfrm>
            <a:off x="685800" y="7404065"/>
            <a:ext cx="18288000" cy="2433340"/>
          </a:xfrm>
          <a:prstGeom prst="roundRect">
            <a:avLst>
              <a:gd name="adj" fmla="val 50000"/>
            </a:avLst>
          </a:prstGeom>
          <a:solidFill>
            <a:srgbClr val="ED0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4A34E80-7E61-BA03-7EFF-4ED800AF0A75}"/>
              </a:ext>
            </a:extLst>
          </p:cNvPr>
          <p:cNvSpPr/>
          <p:nvPr/>
        </p:nvSpPr>
        <p:spPr>
          <a:xfrm>
            <a:off x="1333500" y="8024514"/>
            <a:ext cx="1219200" cy="1219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1238250" y="3405584"/>
            <a:ext cx="6315195" cy="2793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Todos os integrantes; </a:t>
            </a:r>
          </a:p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Cônjuge ou companheiro (a).</a:t>
            </a:r>
          </a:p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Filhos (as) solteiros (as) - naturais, adotivos ou enteados até 30 anos. </a:t>
            </a:r>
          </a:p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Filhos (as) inválidos (as) - considerados elegíveis para o Imposto de Renda.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1238250" y="2794649"/>
            <a:ext cx="6315194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>
                <a:latin typeface="+mj-lt"/>
                <a:sym typeface="Poppins Bold"/>
              </a:rPr>
              <a:t>Quem </a:t>
            </a:r>
            <a:r>
              <a:rPr lang="en-US" sz="3500" b="1" dirty="0" err="1">
                <a:latin typeface="+mj-lt"/>
                <a:sym typeface="Poppins Bold"/>
              </a:rPr>
              <a:t>tem</a:t>
            </a:r>
            <a:r>
              <a:rPr lang="en-US" sz="3500" b="1" dirty="0">
                <a:latin typeface="+mj-lt"/>
                <a:sym typeface="Poppins Bold"/>
              </a:rPr>
              <a:t> </a:t>
            </a:r>
            <a:r>
              <a:rPr lang="en-US" sz="3500" b="1" dirty="0" err="1">
                <a:latin typeface="+mj-lt"/>
                <a:sym typeface="Poppins Bold"/>
              </a:rPr>
              <a:t>direito</a:t>
            </a:r>
            <a:r>
              <a:rPr lang="en-US" sz="3500" b="1" dirty="0">
                <a:latin typeface="+mj-lt"/>
                <a:sym typeface="Poppins Bold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3060" y="3422632"/>
            <a:ext cx="6315195" cy="1669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No ato da admissão;</a:t>
            </a:r>
          </a:p>
          <a:p>
            <a:pPr marL="342900" indent="-342900">
              <a:spcAft>
                <a:spcPts val="15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Em até 30 dias da data do nascimento, casamento ou adoção (guarda permanente).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3061" y="2811697"/>
            <a:ext cx="6315194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>
                <a:latin typeface="+mj-lt"/>
                <a:sym typeface="Poppins Bold"/>
              </a:rPr>
              <a:t>Quando </a:t>
            </a:r>
            <a:r>
              <a:rPr lang="en-US" sz="3500" b="1" dirty="0" err="1">
                <a:latin typeface="+mj-lt"/>
                <a:sym typeface="Poppins Bold"/>
              </a:rPr>
              <a:t>posso</a:t>
            </a:r>
            <a:r>
              <a:rPr lang="en-US" sz="3500" b="1" dirty="0">
                <a:latin typeface="+mj-lt"/>
                <a:sym typeface="Poppins Bold"/>
              </a:rPr>
              <a:t> </a:t>
            </a:r>
            <a:r>
              <a:rPr lang="en-US" sz="3500" b="1" dirty="0" err="1">
                <a:latin typeface="+mj-lt"/>
                <a:sym typeface="Poppins Bold"/>
              </a:rPr>
              <a:t>incluir</a:t>
            </a:r>
            <a:r>
              <a:rPr lang="en-US" sz="3500" b="1" dirty="0">
                <a:latin typeface="+mj-lt"/>
                <a:sym typeface="Poppins Bold"/>
              </a:rPr>
              <a:t> ? </a:t>
            </a: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29EA87F6-A6F7-0654-AA96-1DBEC55C60B7}"/>
              </a:ext>
            </a:extLst>
          </p:cNvPr>
          <p:cNvSpPr txBox="1"/>
          <p:nvPr/>
        </p:nvSpPr>
        <p:spPr>
          <a:xfrm>
            <a:off x="3030296" y="7902590"/>
            <a:ext cx="6022763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Não é possível incluir </a:t>
            </a: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pai, mãe, irmãos, avós, netos(as), tios(as), sobrinho(as), bisnetos(as), sogro(a), genro, nora, padrasto, madrasta e cunhado(a).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ACF54BBB-C9A6-3E25-6577-1016443C0A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11773" y="8302787"/>
            <a:ext cx="662655" cy="662655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4966171E-AA62-DC09-0095-6314A40C6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1421"/>
          <a:stretch>
            <a:fillRect/>
          </a:stretch>
        </p:blipFill>
        <p:spPr>
          <a:xfrm rot="10800000" flipH="1">
            <a:off x="7810500" y="4582337"/>
            <a:ext cx="10477500" cy="5742759"/>
          </a:xfrm>
          <a:prstGeom prst="rect">
            <a:avLst/>
          </a:prstGeom>
        </p:spPr>
      </p:pic>
      <p:sp>
        <p:nvSpPr>
          <p:cNvPr id="23" name="Freeform 8">
            <a:extLst>
              <a:ext uri="{FF2B5EF4-FFF2-40B4-BE49-F238E27FC236}">
                <a16:creationId xmlns:a16="http://schemas.microsoft.com/office/drawing/2014/main" id="{97AA1C67-28D4-887A-E331-D1534CCA5B9D}"/>
              </a:ext>
            </a:extLst>
          </p:cNvPr>
          <p:cNvSpPr/>
          <p:nvPr/>
        </p:nvSpPr>
        <p:spPr>
          <a:xfrm>
            <a:off x="14478000" y="38100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07" r="-19807" b="1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707083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809DE-4E8A-F70C-6907-5C3F00830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2">
            <a:extLst>
              <a:ext uri="{FF2B5EF4-FFF2-40B4-BE49-F238E27FC236}">
                <a16:creationId xmlns:a16="http://schemas.microsoft.com/office/drawing/2014/main" id="{65430D07-C454-2F7E-7FC4-01642FDC72E6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72E51F55-7B3A-DD61-6D84-A7BCC1CC0A9F}"/>
              </a:ext>
            </a:extLst>
          </p:cNvPr>
          <p:cNvSpPr txBox="1"/>
          <p:nvPr/>
        </p:nvSpPr>
        <p:spPr>
          <a:xfrm>
            <a:off x="1260906" y="4164859"/>
            <a:ext cx="7502093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000" indent="-342900">
              <a:spcBef>
                <a:spcPts val="100"/>
              </a:spcBef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Cônjuge: Cópia da Certidão de Casamento e Cópia do CPF. </a:t>
            </a:r>
          </a:p>
          <a:p>
            <a:pPr marL="342000" indent="-342900">
              <a:spcBef>
                <a:spcPts val="100"/>
              </a:spcBef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Companheiro (a): Cópia da Escritura de União Estável registrada em cartório e Cópia do RG e CPF.</a:t>
            </a:r>
          </a:p>
          <a:p>
            <a:pPr marL="342000" indent="-342900">
              <a:spcBef>
                <a:spcPts val="100"/>
              </a:spcBef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Filhos menores de 18 anos: Cópia da Certidão de Nascimento e Cópia do CPF.</a:t>
            </a:r>
          </a:p>
          <a:p>
            <a:pPr marL="342000" indent="-342900">
              <a:spcBef>
                <a:spcPts val="100"/>
              </a:spcBef>
              <a:spcAft>
                <a:spcPts val="1500"/>
              </a:spcAft>
              <a:buClr>
                <a:srgbClr val="008F89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Filhos maiores de 18 anos: Cópia da Certidão de Nascimento, Cópia do CPF e Comprovante de Escolaridade. 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1AA33E89-5B88-E1E2-16B9-2FC7041DECBC}"/>
              </a:ext>
            </a:extLst>
          </p:cNvPr>
          <p:cNvSpPr txBox="1"/>
          <p:nvPr/>
        </p:nvSpPr>
        <p:spPr>
          <a:xfrm>
            <a:off x="1260904" y="2711070"/>
            <a:ext cx="849269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latin typeface="+mj-lt"/>
                <a:sym typeface="Poppins Bold"/>
              </a:rPr>
              <a:t>Quais documentos devo entregar para incluir um dependente?</a:t>
            </a: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68DC95FD-6AC0-ADC1-C2C1-4646F64440F2}"/>
              </a:ext>
            </a:extLst>
          </p:cNvPr>
          <p:cNvSpPr/>
          <p:nvPr/>
        </p:nvSpPr>
        <p:spPr>
          <a:xfrm>
            <a:off x="831793" y="8314343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807" r="-19807" b="1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2" name="Gráfico 3">
            <a:extLst>
              <a:ext uri="{FF2B5EF4-FFF2-40B4-BE49-F238E27FC236}">
                <a16:creationId xmlns:a16="http://schemas.microsoft.com/office/drawing/2014/main" id="{87024B65-FDD0-1693-F5BB-E00AE9D43C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455" t="8976" r="30695" b="-17319"/>
          <a:stretch>
            <a:fillRect/>
          </a:stretch>
        </p:blipFill>
        <p:spPr>
          <a:xfrm>
            <a:off x="5246485" y="-1"/>
            <a:ext cx="13041515" cy="750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7751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D49788E-1B59-9F5B-B75D-F1EF9F13D1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376"/>
          <a:stretch>
            <a:fillRect/>
          </a:stretch>
        </p:blipFill>
        <p:spPr>
          <a:xfrm>
            <a:off x="7581823" y="6794715"/>
            <a:ext cx="10706177" cy="3505200"/>
          </a:xfrm>
          <a:prstGeom prst="rect">
            <a:avLst/>
          </a:prstGeom>
        </p:spPr>
      </p:pic>
      <p:sp>
        <p:nvSpPr>
          <p:cNvPr id="124" name="Retângulo 123"/>
          <p:cNvSpPr/>
          <p:nvPr/>
        </p:nvSpPr>
        <p:spPr>
          <a:xfrm>
            <a:off x="1113813" y="6667500"/>
            <a:ext cx="70866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pt-BR" sz="20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*Para filhos acima de 24 anos não há o subsídio empresa. O custo total é arcado pelo integrante.</a:t>
            </a: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69AA3007-312F-40D2-FC0F-51C29A0B33CA}"/>
              </a:ext>
            </a:extLst>
          </p:cNvPr>
          <p:cNvSpPr/>
          <p:nvPr/>
        </p:nvSpPr>
        <p:spPr>
          <a:xfrm>
            <a:off x="1255461" y="3905045"/>
            <a:ext cx="15035221" cy="24387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1255461" y="3978411"/>
            <a:ext cx="15228412" cy="2378214"/>
          </a:xfrm>
          <a:prstGeom prst="rect">
            <a:avLst/>
          </a:prstGeom>
          <a:solidFill>
            <a:srgbClr val="822A85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Freeform 15">
            <a:extLst>
              <a:ext uri="{FF2B5EF4-FFF2-40B4-BE49-F238E27FC236}">
                <a16:creationId xmlns:a16="http://schemas.microsoft.com/office/drawing/2014/main" id="{976EEA6E-3C41-174D-D4D2-0CAA683AB43B}"/>
              </a:ext>
            </a:extLst>
          </p:cNvPr>
          <p:cNvSpPr/>
          <p:nvPr/>
        </p:nvSpPr>
        <p:spPr>
          <a:xfrm>
            <a:off x="3976188" y="3610630"/>
            <a:ext cx="2246525" cy="73556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76" name="Freeform 15">
            <a:extLst>
              <a:ext uri="{FF2B5EF4-FFF2-40B4-BE49-F238E27FC236}">
                <a16:creationId xmlns:a16="http://schemas.microsoft.com/office/drawing/2014/main" id="{976EEA6E-3C41-174D-D4D2-0CAA683AB43B}"/>
              </a:ext>
            </a:extLst>
          </p:cNvPr>
          <p:cNvSpPr/>
          <p:nvPr/>
        </p:nvSpPr>
        <p:spPr>
          <a:xfrm>
            <a:off x="1255462" y="3604131"/>
            <a:ext cx="2721033" cy="73556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19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088198" y="3684622"/>
            <a:ext cx="3080530" cy="503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dirty="0">
                <a:solidFill>
                  <a:schemeClr val="bg1"/>
                </a:solidFill>
                <a:latin typeface="+mj-lt"/>
              </a:rPr>
              <a:t>NÍVEL DE PLANO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1255462" y="4996066"/>
            <a:ext cx="15035220" cy="0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to 90"/>
          <p:cNvCxnSpPr/>
          <p:nvPr/>
        </p:nvCxnSpPr>
        <p:spPr>
          <a:xfrm>
            <a:off x="1255462" y="5702021"/>
            <a:ext cx="15035220" cy="0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to 91"/>
          <p:cNvCxnSpPr/>
          <p:nvPr/>
        </p:nvCxnSpPr>
        <p:spPr>
          <a:xfrm>
            <a:off x="1255462" y="6343798"/>
            <a:ext cx="15035220" cy="0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/>
          <p:cNvCxnSpPr>
            <a:cxnSpLocks/>
            <a:stCxn id="43" idx="1"/>
          </p:cNvCxnSpPr>
          <p:nvPr/>
        </p:nvCxnSpPr>
        <p:spPr>
          <a:xfrm>
            <a:off x="3976188" y="3978411"/>
            <a:ext cx="1" cy="2365387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4191360" y="3706153"/>
            <a:ext cx="181997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b="1" dirty="0">
                <a:solidFill>
                  <a:srgbClr val="F3F3F3"/>
                </a:solidFill>
                <a:latin typeface="+mj-lt"/>
              </a:rPr>
              <a:t>ACOMODAÇÃO</a:t>
            </a:r>
          </a:p>
        </p:txBody>
      </p:sp>
      <p:sp>
        <p:nvSpPr>
          <p:cNvPr id="101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3527251" y="4413620"/>
            <a:ext cx="3080529" cy="388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 err="1">
                <a:solidFill>
                  <a:srgbClr val="404040"/>
                </a:solidFill>
              </a:rPr>
              <a:t>Enfermaria</a:t>
            </a:r>
            <a:endParaRPr lang="en-US" sz="2200" dirty="0">
              <a:solidFill>
                <a:srgbClr val="404040"/>
              </a:solidFill>
            </a:endParaRPr>
          </a:p>
        </p:txBody>
      </p:sp>
      <p:sp>
        <p:nvSpPr>
          <p:cNvPr id="102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5801647" y="5059874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 err="1">
                <a:solidFill>
                  <a:srgbClr val="404040"/>
                </a:solidFill>
              </a:rPr>
              <a:t>Nacional</a:t>
            </a:r>
            <a:endParaRPr lang="en-US" sz="2200" dirty="0">
              <a:solidFill>
                <a:srgbClr val="404040"/>
              </a:solidFill>
            </a:endParaRPr>
          </a:p>
        </p:txBody>
      </p:sp>
      <p:sp>
        <p:nvSpPr>
          <p:cNvPr id="103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0764121" y="4458887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>
                <a:solidFill>
                  <a:srgbClr val="404040"/>
                </a:solidFill>
              </a:rPr>
              <a:t> R$ 549,28 </a:t>
            </a:r>
          </a:p>
        </p:txBody>
      </p:sp>
      <p:sp>
        <p:nvSpPr>
          <p:cNvPr id="104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3366609" y="4426315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>
                <a:solidFill>
                  <a:srgbClr val="404040"/>
                </a:solidFill>
              </a:rPr>
              <a:t> R$ 612,81 </a:t>
            </a:r>
          </a:p>
        </p:txBody>
      </p:sp>
      <p:sp>
        <p:nvSpPr>
          <p:cNvPr id="105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8885778" y="4431659"/>
            <a:ext cx="1405491" cy="388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b="1" dirty="0">
                <a:solidFill>
                  <a:srgbClr val="404040"/>
                </a:solidFill>
              </a:rPr>
              <a:t> R$ 63,53 </a:t>
            </a:r>
          </a:p>
        </p:txBody>
      </p:sp>
      <p:cxnSp>
        <p:nvCxnSpPr>
          <p:cNvPr id="106" name="Conector reto 105"/>
          <p:cNvCxnSpPr/>
          <p:nvPr/>
        </p:nvCxnSpPr>
        <p:spPr>
          <a:xfrm>
            <a:off x="6222715" y="3978411"/>
            <a:ext cx="0" cy="2365387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4007250" y="5098031"/>
            <a:ext cx="2179840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 err="1">
                <a:solidFill>
                  <a:srgbClr val="404040"/>
                </a:solidFill>
              </a:rPr>
              <a:t>Apartamento</a:t>
            </a:r>
            <a:endParaRPr lang="en-US" sz="2200" dirty="0">
              <a:solidFill>
                <a:srgbClr val="404040"/>
              </a:solidFill>
            </a:endParaRPr>
          </a:p>
        </p:txBody>
      </p:sp>
      <p:sp>
        <p:nvSpPr>
          <p:cNvPr id="108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5767050" y="4428633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 err="1">
                <a:solidFill>
                  <a:srgbClr val="404040"/>
                </a:solidFill>
              </a:rPr>
              <a:t>Nacional</a:t>
            </a:r>
            <a:endParaRPr lang="en-US" sz="2200" dirty="0">
              <a:solidFill>
                <a:srgbClr val="404040"/>
              </a:solidFill>
            </a:endParaRPr>
          </a:p>
        </p:txBody>
      </p:sp>
      <p:sp>
        <p:nvSpPr>
          <p:cNvPr id="109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0708631" y="5846447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>
                <a:solidFill>
                  <a:srgbClr val="404040"/>
                </a:solidFill>
              </a:rPr>
              <a:t> R$ 549,28 </a:t>
            </a:r>
          </a:p>
        </p:txBody>
      </p:sp>
      <p:sp>
        <p:nvSpPr>
          <p:cNvPr id="110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3417018" y="5166848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>
                <a:solidFill>
                  <a:srgbClr val="404040"/>
                </a:solidFill>
              </a:rPr>
              <a:t> R$ 949,99</a:t>
            </a:r>
          </a:p>
        </p:txBody>
      </p:sp>
      <p:sp>
        <p:nvSpPr>
          <p:cNvPr id="111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8113641" y="5108458"/>
            <a:ext cx="3080529" cy="388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b="1" dirty="0">
                <a:solidFill>
                  <a:srgbClr val="404040"/>
                </a:solidFill>
              </a:rPr>
              <a:t> R$ 400,71</a:t>
            </a:r>
          </a:p>
        </p:txBody>
      </p:sp>
      <p:sp>
        <p:nvSpPr>
          <p:cNvPr id="112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4110111" y="5737342"/>
            <a:ext cx="1974117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 err="1">
                <a:solidFill>
                  <a:srgbClr val="404040"/>
                </a:solidFill>
              </a:rPr>
              <a:t>Apartamento</a:t>
            </a:r>
            <a:endParaRPr lang="en-US" sz="2200" dirty="0">
              <a:solidFill>
                <a:srgbClr val="404040"/>
              </a:solidFill>
            </a:endParaRPr>
          </a:p>
        </p:txBody>
      </p:sp>
      <p:sp>
        <p:nvSpPr>
          <p:cNvPr id="113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5823069" y="5746541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 err="1">
                <a:solidFill>
                  <a:srgbClr val="404040"/>
                </a:solidFill>
              </a:rPr>
              <a:t>Nacional</a:t>
            </a:r>
            <a:endParaRPr lang="en-US" sz="2200" dirty="0">
              <a:solidFill>
                <a:srgbClr val="404040"/>
              </a:solidFill>
            </a:endParaRPr>
          </a:p>
        </p:txBody>
      </p:sp>
      <p:sp>
        <p:nvSpPr>
          <p:cNvPr id="114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0770518" y="5119313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>
                <a:solidFill>
                  <a:srgbClr val="404040"/>
                </a:solidFill>
              </a:rPr>
              <a:t> R$ 549,28 </a:t>
            </a:r>
          </a:p>
        </p:txBody>
      </p:sp>
      <p:sp>
        <p:nvSpPr>
          <p:cNvPr id="115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3426478" y="5865075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dirty="0">
                <a:solidFill>
                  <a:srgbClr val="404040"/>
                </a:solidFill>
              </a:rPr>
              <a:t> R$ 1.281,35</a:t>
            </a:r>
          </a:p>
        </p:txBody>
      </p:sp>
      <p:sp>
        <p:nvSpPr>
          <p:cNvPr id="116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8032523" y="5803985"/>
            <a:ext cx="3080529" cy="352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200" b="1" dirty="0">
                <a:solidFill>
                  <a:srgbClr val="404040"/>
                </a:solidFill>
              </a:rPr>
              <a:t> R$ 732,07 </a:t>
            </a:r>
          </a:p>
        </p:txBody>
      </p:sp>
      <p:cxnSp>
        <p:nvCxnSpPr>
          <p:cNvPr id="117" name="Conector reto 116"/>
          <p:cNvCxnSpPr/>
          <p:nvPr/>
        </p:nvCxnSpPr>
        <p:spPr>
          <a:xfrm>
            <a:off x="8449524" y="3892218"/>
            <a:ext cx="0" cy="2451580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075713" y="4432820"/>
            <a:ext cx="3080530" cy="405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b="1" dirty="0">
                <a:solidFill>
                  <a:schemeClr val="bg1"/>
                </a:solidFill>
              </a:rPr>
              <a:t>BÁSICO</a:t>
            </a:r>
          </a:p>
        </p:txBody>
      </p:sp>
      <p:sp>
        <p:nvSpPr>
          <p:cNvPr id="119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100397" y="5087219"/>
            <a:ext cx="3080530" cy="405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b="1" dirty="0">
                <a:solidFill>
                  <a:schemeClr val="bg1"/>
                </a:solidFill>
              </a:rPr>
              <a:t>ESPECIAL</a:t>
            </a:r>
          </a:p>
        </p:txBody>
      </p:sp>
      <p:sp>
        <p:nvSpPr>
          <p:cNvPr id="120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849055" y="5816565"/>
            <a:ext cx="1533848" cy="405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b="1" dirty="0">
                <a:solidFill>
                  <a:schemeClr val="bg1"/>
                </a:solidFill>
              </a:rPr>
              <a:t>EXECUTIVO</a:t>
            </a:r>
          </a:p>
        </p:txBody>
      </p:sp>
      <p:sp>
        <p:nvSpPr>
          <p:cNvPr id="49" name="Freeform 15">
            <a:extLst>
              <a:ext uri="{FF2B5EF4-FFF2-40B4-BE49-F238E27FC236}">
                <a16:creationId xmlns:a16="http://schemas.microsoft.com/office/drawing/2014/main" id="{976EEA6E-3C41-174D-D4D2-0CAA683AB43B}"/>
              </a:ext>
            </a:extLst>
          </p:cNvPr>
          <p:cNvSpPr/>
          <p:nvPr/>
        </p:nvSpPr>
        <p:spPr>
          <a:xfrm>
            <a:off x="6218650" y="3601879"/>
            <a:ext cx="2246525" cy="73556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97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6507007" y="3694138"/>
            <a:ext cx="171265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dirty="0">
                <a:solidFill>
                  <a:schemeClr val="bg1"/>
                </a:solidFill>
                <a:latin typeface="+mj-lt"/>
              </a:rPr>
              <a:t>ABRANGÊNCIA</a:t>
            </a:r>
          </a:p>
        </p:txBody>
      </p:sp>
      <p:sp>
        <p:nvSpPr>
          <p:cNvPr id="50" name="Freeform 15">
            <a:extLst>
              <a:ext uri="{FF2B5EF4-FFF2-40B4-BE49-F238E27FC236}">
                <a16:creationId xmlns:a16="http://schemas.microsoft.com/office/drawing/2014/main" id="{976EEA6E-3C41-174D-D4D2-0CAA683AB43B}"/>
              </a:ext>
            </a:extLst>
          </p:cNvPr>
          <p:cNvSpPr/>
          <p:nvPr/>
        </p:nvSpPr>
        <p:spPr>
          <a:xfrm>
            <a:off x="8460805" y="3610630"/>
            <a:ext cx="2521191" cy="73556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100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8630560" y="3728629"/>
            <a:ext cx="217538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CUSTO ITEGRANTE</a:t>
            </a:r>
          </a:p>
        </p:txBody>
      </p:sp>
      <p:sp>
        <p:nvSpPr>
          <p:cNvPr id="52" name="Freeform 15">
            <a:extLst>
              <a:ext uri="{FF2B5EF4-FFF2-40B4-BE49-F238E27FC236}">
                <a16:creationId xmlns:a16="http://schemas.microsoft.com/office/drawing/2014/main" id="{976EEA6E-3C41-174D-D4D2-0CAA683AB43B}"/>
              </a:ext>
            </a:extLst>
          </p:cNvPr>
          <p:cNvSpPr/>
          <p:nvPr/>
        </p:nvSpPr>
        <p:spPr>
          <a:xfrm>
            <a:off x="10971327" y="3619381"/>
            <a:ext cx="2659678" cy="73556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cxnSp>
        <p:nvCxnSpPr>
          <p:cNvPr id="53" name="Conector reto 52"/>
          <p:cNvCxnSpPr/>
          <p:nvPr/>
        </p:nvCxnSpPr>
        <p:spPr>
          <a:xfrm>
            <a:off x="10964226" y="3664899"/>
            <a:ext cx="0" cy="2451580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0790925" y="3706153"/>
            <a:ext cx="308052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dirty="0">
                <a:solidFill>
                  <a:schemeClr val="bg1"/>
                </a:solidFill>
                <a:latin typeface="+mj-lt"/>
              </a:rPr>
              <a:t>SUBSÍDIO EMPRESA</a:t>
            </a:r>
          </a:p>
        </p:txBody>
      </p:sp>
      <p:sp>
        <p:nvSpPr>
          <p:cNvPr id="57" name="Freeform 15">
            <a:extLst>
              <a:ext uri="{FF2B5EF4-FFF2-40B4-BE49-F238E27FC236}">
                <a16:creationId xmlns:a16="http://schemas.microsoft.com/office/drawing/2014/main" id="{976EEA6E-3C41-174D-D4D2-0CAA683AB43B}"/>
              </a:ext>
            </a:extLst>
          </p:cNvPr>
          <p:cNvSpPr/>
          <p:nvPr/>
        </p:nvSpPr>
        <p:spPr>
          <a:xfrm>
            <a:off x="13631005" y="3619381"/>
            <a:ext cx="2659678" cy="73556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99" name="TextBox 57">
            <a:extLst>
              <a:ext uri="{FF2B5EF4-FFF2-40B4-BE49-F238E27FC236}">
                <a16:creationId xmlns:a16="http://schemas.microsoft.com/office/drawing/2014/main" id="{B709C735-4063-B462-FBCA-F82C6B85ECAF}"/>
              </a:ext>
            </a:extLst>
          </p:cNvPr>
          <p:cNvSpPr txBox="1"/>
          <p:nvPr/>
        </p:nvSpPr>
        <p:spPr>
          <a:xfrm>
            <a:off x="14029738" y="3727477"/>
            <a:ext cx="1855091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dirty="0">
                <a:solidFill>
                  <a:schemeClr val="bg1"/>
                </a:solidFill>
                <a:latin typeface="+mj-lt"/>
              </a:rPr>
              <a:t>CUSTO TOTAL</a:t>
            </a:r>
          </a:p>
        </p:txBody>
      </p:sp>
      <p:cxnSp>
        <p:nvCxnSpPr>
          <p:cNvPr id="67" name="Conector reto 66"/>
          <p:cNvCxnSpPr/>
          <p:nvPr/>
        </p:nvCxnSpPr>
        <p:spPr>
          <a:xfrm>
            <a:off x="13631005" y="3893523"/>
            <a:ext cx="0" cy="2451580"/>
          </a:xfrm>
          <a:prstGeom prst="line">
            <a:avLst/>
          </a:prstGeom>
          <a:ln>
            <a:solidFill>
              <a:srgbClr val="822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8">
            <a:extLst>
              <a:ext uri="{FF2B5EF4-FFF2-40B4-BE49-F238E27FC236}">
                <a16:creationId xmlns:a16="http://schemas.microsoft.com/office/drawing/2014/main" id="{FFDDECE3-0A5A-CC23-9ED7-DE1E775E6BA0}"/>
              </a:ext>
            </a:extLst>
          </p:cNvPr>
          <p:cNvSpPr/>
          <p:nvPr/>
        </p:nvSpPr>
        <p:spPr>
          <a:xfrm>
            <a:off x="14478000" y="38100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07" r="-19807" b="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5F62BB01-E4F2-1F8B-1F70-F40B10F3ABA7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00DBCF6C-74CF-E49D-AAEC-8A7B294E5A6A}"/>
              </a:ext>
            </a:extLst>
          </p:cNvPr>
          <p:cNvSpPr txBox="1"/>
          <p:nvPr/>
        </p:nvSpPr>
        <p:spPr>
          <a:xfrm>
            <a:off x="1219199" y="2781300"/>
            <a:ext cx="1014375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b="1" dirty="0" err="1">
                <a:solidFill>
                  <a:schemeClr val="accent3"/>
                </a:solidFill>
                <a:latin typeface="+mj-lt"/>
                <a:cs typeface="Poppins Bold"/>
              </a:rPr>
              <a:t>Níveis</a:t>
            </a:r>
            <a:r>
              <a:rPr lang="en-US" sz="3500" b="1" dirty="0">
                <a:solidFill>
                  <a:schemeClr val="accent3"/>
                </a:solidFill>
                <a:latin typeface="+mj-lt"/>
                <a:cs typeface="Poppins Bold"/>
              </a:rPr>
              <a:t> de Plano e </a:t>
            </a:r>
            <a:r>
              <a:rPr lang="en-US" sz="3500" b="1" dirty="0" err="1">
                <a:solidFill>
                  <a:schemeClr val="accent3"/>
                </a:solidFill>
                <a:latin typeface="+mj-lt"/>
                <a:cs typeface="Poppins Bold"/>
              </a:rPr>
              <a:t>Custeio</a:t>
            </a:r>
            <a:r>
              <a:rPr lang="en-US" sz="3500" b="1" dirty="0">
                <a:solidFill>
                  <a:schemeClr val="accent3"/>
                </a:solidFill>
                <a:latin typeface="+mj-lt"/>
                <a:cs typeface="Poppins Bold"/>
              </a:rPr>
              <a:t> Mensal</a:t>
            </a:r>
          </a:p>
        </p:txBody>
      </p:sp>
    </p:spTree>
    <p:extLst>
      <p:ext uri="{BB962C8B-B14F-4D97-AF65-F5344CB8AC3E}">
        <p14:creationId xmlns:p14="http://schemas.microsoft.com/office/powerpoint/2010/main" val="824678056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AE2D7-7227-8928-A205-5AD0884B1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DE9A9B1-9046-0B0E-94DE-2C3A954B1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3"/>
          <a:stretch/>
        </p:blipFill>
        <p:spPr>
          <a:xfrm>
            <a:off x="9881754" y="0"/>
            <a:ext cx="8406245" cy="10287000"/>
          </a:xfrm>
          <a:prstGeom prst="rect">
            <a:avLst/>
          </a:prstGeom>
        </p:spPr>
      </p:pic>
      <p:sp>
        <p:nvSpPr>
          <p:cNvPr id="129" name="TextBox 24">
            <a:extLst>
              <a:ext uri="{FF2B5EF4-FFF2-40B4-BE49-F238E27FC236}">
                <a16:creationId xmlns:a16="http://schemas.microsoft.com/office/drawing/2014/main" id="{6991FD04-BC51-4857-B401-C54D657A3504}"/>
              </a:ext>
            </a:extLst>
          </p:cNvPr>
          <p:cNvSpPr txBox="1"/>
          <p:nvPr/>
        </p:nvSpPr>
        <p:spPr>
          <a:xfrm>
            <a:off x="1252102" y="3238500"/>
            <a:ext cx="3153589" cy="1602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Fonoaudiologia</a:t>
            </a:r>
          </a:p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Psicoterapia </a:t>
            </a:r>
          </a:p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Psicomotricidade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30" name="TextBox 10">
            <a:extLst>
              <a:ext uri="{FF2B5EF4-FFF2-40B4-BE49-F238E27FC236}">
                <a16:creationId xmlns:a16="http://schemas.microsoft.com/office/drawing/2014/main" id="{88915350-C8CE-8AB5-6781-0F4D711BE77D}"/>
              </a:ext>
            </a:extLst>
          </p:cNvPr>
          <p:cNvSpPr txBox="1"/>
          <p:nvPr/>
        </p:nvSpPr>
        <p:spPr>
          <a:xfrm>
            <a:off x="1219200" y="2705100"/>
            <a:ext cx="7411360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 err="1">
                <a:solidFill>
                  <a:srgbClr val="A2C617"/>
                </a:solidFill>
                <a:latin typeface="+mj-lt"/>
                <a:ea typeface="Poppins Bold"/>
                <a:cs typeface="Poppins Bold"/>
                <a:sym typeface="Poppins Bold"/>
              </a:rPr>
              <a:t>Coberturas</a:t>
            </a:r>
            <a:r>
              <a:rPr lang="en-US" sz="3500" b="1" dirty="0">
                <a:solidFill>
                  <a:srgbClr val="A2C617"/>
                </a:solidFill>
                <a:latin typeface="+mj-lt"/>
                <a:ea typeface="Poppins Bold"/>
                <a:cs typeface="Poppins Bold"/>
                <a:sym typeface="Poppins Bold"/>
              </a:rPr>
              <a:t> </a:t>
            </a:r>
            <a:r>
              <a:rPr lang="en-US" sz="3500" b="1" dirty="0" err="1">
                <a:solidFill>
                  <a:srgbClr val="A2C617"/>
                </a:solidFill>
                <a:latin typeface="+mj-lt"/>
                <a:ea typeface="Poppins Bold"/>
                <a:cs typeface="Poppins Bold"/>
                <a:sym typeface="Poppins Bold"/>
              </a:rPr>
              <a:t>Exclusivas</a:t>
            </a:r>
            <a:endParaRPr lang="en-US" sz="3500" b="1" dirty="0">
              <a:solidFill>
                <a:srgbClr val="A2C617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1D55999A-F25B-EC6F-2DEA-05CD21DC9D00}"/>
              </a:ext>
            </a:extLst>
          </p:cNvPr>
          <p:cNvSpPr/>
          <p:nvPr/>
        </p:nvSpPr>
        <p:spPr>
          <a:xfrm>
            <a:off x="1181100" y="4991100"/>
            <a:ext cx="7411360" cy="169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Terapia Ocupacional </a:t>
            </a:r>
          </a:p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Cirurgia refrativa independente do grau*</a:t>
            </a:r>
          </a:p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404040"/>
                </a:solidFill>
              </a:rPr>
              <a:t>Vacinas preventivas para Hepatite B e Meningite</a:t>
            </a:r>
            <a:endParaRPr lang="pt-BR" sz="2400" dirty="0"/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4A6A8380-0F2A-AA09-0FC7-55C2739F3DF4}"/>
              </a:ext>
            </a:extLst>
          </p:cNvPr>
          <p:cNvSpPr/>
          <p:nvPr/>
        </p:nvSpPr>
        <p:spPr>
          <a:xfrm>
            <a:off x="1181100" y="6743700"/>
            <a:ext cx="7449460" cy="169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/>
              <a:t>Acompanhante de paciente internado independente da idade e somente nos casos de acomodação quarto privativo. </a:t>
            </a: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EDC27D1F-8BFB-5665-4E4C-41151A79379E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E584E2-00CA-075C-1835-E2CEDC47C832}"/>
              </a:ext>
            </a:extLst>
          </p:cNvPr>
          <p:cNvSpPr/>
          <p:nvPr/>
        </p:nvSpPr>
        <p:spPr>
          <a:xfrm>
            <a:off x="831793" y="8314343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07" r="-19807" b="1"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1170137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7">
            <a:extLst>
              <a:ext uri="{FF2B5EF4-FFF2-40B4-BE49-F238E27FC236}">
                <a16:creationId xmlns:a16="http://schemas.microsoft.com/office/drawing/2014/main" id="{06F1B2D9-0788-1AD9-9F45-3601B9FFE9D3}"/>
              </a:ext>
            </a:extLst>
          </p:cNvPr>
          <p:cNvSpPr/>
          <p:nvPr/>
        </p:nvSpPr>
        <p:spPr>
          <a:xfrm>
            <a:off x="12080391" y="0"/>
            <a:ext cx="6234484" cy="10287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6386B81-E495-4415-7CFE-8B3B68A06F80}"/>
              </a:ext>
            </a:extLst>
          </p:cNvPr>
          <p:cNvSpPr/>
          <p:nvPr/>
        </p:nvSpPr>
        <p:spPr>
          <a:xfrm>
            <a:off x="14618734" y="2068023"/>
            <a:ext cx="1219200" cy="1219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4668C16D-3716-0A9D-8E84-BBB82E3F0A2F}"/>
              </a:ext>
            </a:extLst>
          </p:cNvPr>
          <p:cNvSpPr txBox="1"/>
          <p:nvPr/>
        </p:nvSpPr>
        <p:spPr>
          <a:xfrm>
            <a:off x="13479340" y="3851967"/>
            <a:ext cx="365760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Lembre-se: </a:t>
            </a:r>
            <a:b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</a:b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As despesas de plano de saúde (contribuição fixa e coparticipação) podem ser apresentadas ao Imposto de Renda! </a:t>
            </a:r>
          </a:p>
        </p:txBody>
      </p:sp>
      <p:sp>
        <p:nvSpPr>
          <p:cNvPr id="43" name="TextBox 9"/>
          <p:cNvSpPr txBox="1"/>
          <p:nvPr/>
        </p:nvSpPr>
        <p:spPr>
          <a:xfrm>
            <a:off x="1219200" y="3467100"/>
            <a:ext cx="9982200" cy="2600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500"/>
              </a:spcAft>
              <a:buClr>
                <a:srgbClr val="A2C617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Trata-se do percentual aplicado sobre o valor pago pela </a:t>
            </a:r>
            <a:r>
              <a:rPr lang="pt-BR" sz="24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Bradesco Saúde </a:t>
            </a: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sua rede referenciada nos casos de consulta médica e exames simples. </a:t>
            </a:r>
          </a:p>
          <a:p>
            <a:pPr>
              <a:spcAft>
                <a:spcPts val="1500"/>
              </a:spcAft>
              <a:buClr>
                <a:srgbClr val="A2C617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coparticipação para consultas médicas e exames simples é de </a:t>
            </a:r>
            <a:r>
              <a:rPr lang="pt-BR" sz="24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30%</a:t>
            </a: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</a:t>
            </a:r>
          </a:p>
          <a:p>
            <a:pPr>
              <a:spcAft>
                <a:spcPts val="1500"/>
              </a:spcAft>
              <a:buClr>
                <a:srgbClr val="A2C617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coparticipação será descontada em contra cheque em até </a:t>
            </a:r>
            <a:r>
              <a:rPr lang="pt-BR" sz="24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60 dias </a:t>
            </a: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após a realização da consulta médica ou exame simples.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167000" y="6344861"/>
            <a:ext cx="617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404040"/>
                </a:solidFill>
              </a:rPr>
              <a:t>Acompanhe seu extrato de utilização através do site Bradesco Seguros ! 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2A32805F-91E6-6639-66C4-9A1E0B601C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784158" y="2241556"/>
            <a:ext cx="888351" cy="872133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56CFD054-54EE-5D46-9666-EFD6488176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6244" y="6819900"/>
            <a:ext cx="13792354" cy="3505200"/>
          </a:xfrm>
          <a:prstGeom prst="rect">
            <a:avLst/>
          </a:prstGeom>
        </p:spPr>
      </p:pic>
      <p:sp>
        <p:nvSpPr>
          <p:cNvPr id="20" name="Freeform 8">
            <a:extLst>
              <a:ext uri="{FF2B5EF4-FFF2-40B4-BE49-F238E27FC236}">
                <a16:creationId xmlns:a16="http://schemas.microsoft.com/office/drawing/2014/main" id="{E1B1B0E9-655E-98A7-C2B2-AA7456EA7058}"/>
              </a:ext>
            </a:extLst>
          </p:cNvPr>
          <p:cNvSpPr/>
          <p:nvPr/>
        </p:nvSpPr>
        <p:spPr>
          <a:xfrm>
            <a:off x="831793" y="8314343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07" r="-19807" b="1"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75778289-1871-D818-8B75-B1154528FF4C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7B9E87FC-7507-107A-8F3A-E0D4C972ED6F}"/>
              </a:ext>
            </a:extLst>
          </p:cNvPr>
          <p:cNvSpPr txBox="1"/>
          <p:nvPr/>
        </p:nvSpPr>
        <p:spPr>
          <a:xfrm>
            <a:off x="1219199" y="2791139"/>
            <a:ext cx="1014375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b="1" dirty="0" err="1">
                <a:solidFill>
                  <a:schemeClr val="accent3"/>
                </a:solidFill>
                <a:latin typeface="+mj-lt"/>
                <a:cs typeface="Poppins Bold"/>
              </a:rPr>
              <a:t>Coparticipação</a:t>
            </a:r>
            <a:endParaRPr lang="en-US" sz="3500" b="1" dirty="0">
              <a:solidFill>
                <a:schemeClr val="accent3"/>
              </a:solidFill>
              <a:latin typeface="+mj-lt"/>
              <a:cs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101931214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1219199" y="3061040"/>
            <a:ext cx="10506194" cy="3531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500"/>
              </a:spcAft>
              <a:buClr>
                <a:srgbClr val="008F89"/>
              </a:buClr>
              <a:buSzPct val="10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Todos os planos contratados possuem acesso ao Reembolso Médico;</a:t>
            </a:r>
          </a:p>
          <a:p>
            <a:pPr>
              <a:spcAft>
                <a:spcPts val="1500"/>
              </a:spcAft>
              <a:buClr>
                <a:srgbClr val="008F89"/>
              </a:buClr>
              <a:buSzPct val="10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Os valores de Reembolso são definidos pela Bradesco Saúde;</a:t>
            </a:r>
          </a:p>
          <a:p>
            <a:pPr>
              <a:spcAft>
                <a:spcPts val="1500"/>
              </a:spcAft>
              <a:buClr>
                <a:srgbClr val="008F89"/>
              </a:buClr>
              <a:buSzPct val="10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opção de Reembolso deve ser utilizada nos casos em que o médico/local aceite outros planos ou atenda somente de forma particular;</a:t>
            </a:r>
          </a:p>
          <a:p>
            <a:pPr>
              <a:spcAft>
                <a:spcPts val="1500"/>
              </a:spcAft>
              <a:buClr>
                <a:srgbClr val="008F89"/>
              </a:buClr>
              <a:buSzPct val="10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Nos casos de reembolso de consultas médicas e exames simples a Bradesco Saúde irá efetuar o pagamento do reembolso já deduzindo </a:t>
            </a:r>
            <a:b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</a:b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 % de coparticipação. </a:t>
            </a:r>
          </a:p>
        </p:txBody>
      </p:sp>
      <p:pic>
        <p:nvPicPr>
          <p:cNvPr id="8" name="Imagem 7" descr="Pessoa posando para foto&#10;&#10;O conteúdo gerado por IA pode estar incorreto.">
            <a:extLst>
              <a:ext uri="{FF2B5EF4-FFF2-40B4-BE49-F238E27FC236}">
                <a16:creationId xmlns:a16="http://schemas.microsoft.com/office/drawing/2014/main" id="{F06AC604-C571-D61A-6D9B-6246957B2B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t="4278" r="270"/>
          <a:stretch>
            <a:fillRect/>
          </a:stretch>
        </p:blipFill>
        <p:spPr>
          <a:xfrm>
            <a:off x="11582400" y="0"/>
            <a:ext cx="6713425" cy="10325100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ADC5441D-5209-6494-855B-55C6FE4B3167}"/>
              </a:ext>
            </a:extLst>
          </p:cNvPr>
          <p:cNvSpPr/>
          <p:nvPr/>
        </p:nvSpPr>
        <p:spPr>
          <a:xfrm>
            <a:off x="831793" y="8314343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07" r="-19807" b="1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" name="Agrupar 4">
            <a:extLst>
              <a:ext uri="{FF2B5EF4-FFF2-40B4-BE49-F238E27FC236}">
                <a16:creationId xmlns:a16="http://schemas.microsoft.com/office/drawing/2014/main" id="{93F83CF2-A92A-5D29-21FD-4986F4199980}"/>
              </a:ext>
            </a:extLst>
          </p:cNvPr>
          <p:cNvGrpSpPr/>
          <p:nvPr/>
        </p:nvGrpSpPr>
        <p:grpSpPr>
          <a:xfrm>
            <a:off x="2697926" y="6824261"/>
            <a:ext cx="12892148" cy="1972657"/>
            <a:chOff x="8977171" y="6956981"/>
            <a:chExt cx="11001494" cy="1972657"/>
          </a:xfrm>
        </p:grpSpPr>
        <p:sp>
          <p:nvSpPr>
            <p:cNvPr id="3" name="Retângulo: Cantos Arredondados 30">
              <a:extLst>
                <a:ext uri="{FF2B5EF4-FFF2-40B4-BE49-F238E27FC236}">
                  <a16:creationId xmlns:a16="http://schemas.microsoft.com/office/drawing/2014/main" id="{39C8EB60-1BD6-3BCF-C683-A4DDD0D68D5B}"/>
                </a:ext>
              </a:extLst>
            </p:cNvPr>
            <p:cNvSpPr/>
            <p:nvPr/>
          </p:nvSpPr>
          <p:spPr>
            <a:xfrm>
              <a:off x="8977171" y="6956981"/>
              <a:ext cx="11001494" cy="1972657"/>
            </a:xfrm>
            <a:prstGeom prst="roundRect">
              <a:avLst>
                <a:gd name="adj" fmla="val 50000"/>
              </a:avLst>
            </a:prstGeom>
            <a:solidFill>
              <a:srgbClr val="008F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" name="TextBox 19">
              <a:extLst>
                <a:ext uri="{FF2B5EF4-FFF2-40B4-BE49-F238E27FC236}">
                  <a16:creationId xmlns:a16="http://schemas.microsoft.com/office/drawing/2014/main" id="{E511D97D-D878-96BA-889B-C7383C9ABBF6}"/>
                </a:ext>
              </a:extLst>
            </p:cNvPr>
            <p:cNvSpPr txBox="1"/>
            <p:nvPr/>
          </p:nvSpPr>
          <p:spPr>
            <a:xfrm>
              <a:off x="10815745" y="7367026"/>
              <a:ext cx="8362057" cy="10955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>
                <a:lnSpc>
                  <a:spcPts val="2923"/>
                </a:lnSpc>
              </a:pPr>
              <a:r>
                <a:rPr lang="pt-BR" sz="2200" dirty="0">
                  <a:solidFill>
                    <a:srgbClr val="FFFFFF"/>
                  </a:solidFill>
                  <a:ea typeface="Roboto Bold"/>
                  <a:cs typeface="Roboto Bold"/>
                  <a:sym typeface="Roboto Bold"/>
                </a:rPr>
                <a:t>Sempre que desejar consultar o valor do Reembolso para algum procedimento, basta entrar em contato com a Central Bradesco Saúde - 4004.2700 e solicitar sua prévia de reembolso. </a:t>
              </a: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F28A283A-40AB-0E09-E59A-89A38EC46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63" y="7097661"/>
            <a:ext cx="1357448" cy="1357448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93780CEF-44C0-1947-A76C-13D03F494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0303"/>
          <a:stretch>
            <a:fillRect/>
          </a:stretch>
        </p:blipFill>
        <p:spPr>
          <a:xfrm rot="10800000">
            <a:off x="14325600" y="22034"/>
            <a:ext cx="3970225" cy="2541765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4B84382C-44B8-C177-3E53-B139D05F57A9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D826E23-C929-03EF-9501-B1332938A623}"/>
              </a:ext>
            </a:extLst>
          </p:cNvPr>
          <p:cNvSpPr txBox="1"/>
          <p:nvPr/>
        </p:nvSpPr>
        <p:spPr>
          <a:xfrm>
            <a:off x="1219199" y="2419731"/>
            <a:ext cx="1014375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b="1" dirty="0" err="1">
                <a:solidFill>
                  <a:schemeClr val="accent3"/>
                </a:solidFill>
                <a:latin typeface="+mj-lt"/>
                <a:cs typeface="Poppins Bold"/>
              </a:rPr>
              <a:t>Reembolso</a:t>
            </a:r>
            <a:endParaRPr lang="en-US" sz="3500" b="1" dirty="0">
              <a:solidFill>
                <a:schemeClr val="accent3"/>
              </a:solidFill>
              <a:latin typeface="+mj-lt"/>
              <a:cs typeface="Poppins Bold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áfico 1">
            <a:extLst>
              <a:ext uri="{FF2B5EF4-FFF2-40B4-BE49-F238E27FC236}">
                <a16:creationId xmlns:a16="http://schemas.microsoft.com/office/drawing/2014/main" id="{39B7029D-DA9A-B790-83B2-7EBC1084146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916" t="-1" r="46390" b="-1563"/>
          <a:stretch/>
        </p:blipFill>
        <p:spPr>
          <a:xfrm>
            <a:off x="8134350" y="-1"/>
            <a:ext cx="10134600" cy="10325101"/>
          </a:xfrm>
          <a:prstGeom prst="rect">
            <a:avLst/>
          </a:prstGeom>
        </p:spPr>
      </p:pic>
      <p:sp>
        <p:nvSpPr>
          <p:cNvPr id="29" name="Retângulo: Cantos Arredondados 5">
            <a:extLst>
              <a:ext uri="{FF2B5EF4-FFF2-40B4-BE49-F238E27FC236}">
                <a16:creationId xmlns:a16="http://schemas.microsoft.com/office/drawing/2014/main" id="{5454B91B-2118-16E6-DC83-FBE4CEBA48F4}"/>
              </a:ext>
            </a:extLst>
          </p:cNvPr>
          <p:cNvSpPr/>
          <p:nvPr/>
        </p:nvSpPr>
        <p:spPr>
          <a:xfrm>
            <a:off x="0" y="2351189"/>
            <a:ext cx="18288000" cy="5832469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extBox 9"/>
          <p:cNvSpPr txBox="1"/>
          <p:nvPr/>
        </p:nvSpPr>
        <p:spPr>
          <a:xfrm>
            <a:off x="1238250" y="3300756"/>
            <a:ext cx="7840385" cy="4372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Faça o download do </a:t>
            </a:r>
            <a:r>
              <a:rPr lang="pt-BR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app</a:t>
            </a: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 </a:t>
            </a:r>
            <a:r>
              <a:rPr lang="pt-BR" sz="24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Bradesco Saúde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Cadastre-se gratuitamente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Acesse os detalhes do seguro saúde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Encontre médicos, clínicas, hospitais e laboratórios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Consulte seus pedidos de reembolso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Visualize seu extrato de utilização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Acompanhe o status de senhas dos procedimentos </a:t>
            </a:r>
          </a:p>
          <a:p>
            <a:pPr marL="457200" indent="-457200">
              <a:lnSpc>
                <a:spcPct val="150000"/>
              </a:lnSpc>
              <a:buClr>
                <a:srgbClr val="6C217F"/>
              </a:buClr>
              <a:buSzPct val="120000"/>
              <a:buFont typeface="+mj-lt"/>
              <a:buAutoNum type="arabicPeriod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Visualize o Clube de Vantagens e outras vantagens </a:t>
            </a:r>
          </a:p>
        </p:txBody>
      </p:sp>
      <p:grpSp>
        <p:nvGrpSpPr>
          <p:cNvPr id="13" name="Group 14"/>
          <p:cNvGrpSpPr>
            <a:grpSpLocks noChangeAspect="1"/>
          </p:cNvGrpSpPr>
          <p:nvPr/>
        </p:nvGrpSpPr>
        <p:grpSpPr>
          <a:xfrm>
            <a:off x="14924653" y="5911777"/>
            <a:ext cx="2402566" cy="2402566"/>
            <a:chOff x="0" y="0"/>
            <a:chExt cx="3637227" cy="3637227"/>
          </a:xfrm>
        </p:grpSpPr>
        <p:sp>
          <p:nvSpPr>
            <p:cNvPr id="14" name="Freeform 15"/>
            <p:cNvSpPr/>
            <p:nvPr/>
          </p:nvSpPr>
          <p:spPr>
            <a:xfrm>
              <a:off x="0" y="0"/>
              <a:ext cx="3637280" cy="3637280"/>
            </a:xfrm>
            <a:custGeom>
              <a:avLst/>
              <a:gdLst/>
              <a:ahLst/>
              <a:cxnLst/>
              <a:rect l="l" t="t" r="r" b="b"/>
              <a:pathLst>
                <a:path w="3637280" h="3637280">
                  <a:moveTo>
                    <a:pt x="0" y="0"/>
                  </a:moveTo>
                  <a:lnTo>
                    <a:pt x="3637280" y="0"/>
                  </a:lnTo>
                  <a:lnTo>
                    <a:pt x="3637280" y="3637280"/>
                  </a:lnTo>
                  <a:lnTo>
                    <a:pt x="0" y="36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6"/>
          <p:cNvGrpSpPr>
            <a:grpSpLocks noChangeAspect="1"/>
          </p:cNvGrpSpPr>
          <p:nvPr/>
        </p:nvGrpSpPr>
        <p:grpSpPr>
          <a:xfrm>
            <a:off x="15012634" y="3072108"/>
            <a:ext cx="2314620" cy="2314620"/>
            <a:chOff x="0" y="0"/>
            <a:chExt cx="3637227" cy="3637227"/>
          </a:xfrm>
        </p:grpSpPr>
        <p:sp>
          <p:nvSpPr>
            <p:cNvPr id="16" name="Freeform 17"/>
            <p:cNvSpPr/>
            <p:nvPr/>
          </p:nvSpPr>
          <p:spPr>
            <a:xfrm>
              <a:off x="0" y="0"/>
              <a:ext cx="3637280" cy="3637280"/>
            </a:xfrm>
            <a:custGeom>
              <a:avLst/>
              <a:gdLst/>
              <a:ahLst/>
              <a:cxnLst/>
              <a:rect l="l" t="t" r="r" b="b"/>
              <a:pathLst>
                <a:path w="3637280" h="3637280">
                  <a:moveTo>
                    <a:pt x="0" y="0"/>
                  </a:moveTo>
                  <a:lnTo>
                    <a:pt x="3637280" y="0"/>
                  </a:lnTo>
                  <a:lnTo>
                    <a:pt x="3637280" y="3637280"/>
                  </a:lnTo>
                  <a:lnTo>
                    <a:pt x="0" y="36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8"/>
          <p:cNvGrpSpPr/>
          <p:nvPr/>
        </p:nvGrpSpPr>
        <p:grpSpPr>
          <a:xfrm>
            <a:off x="15113995" y="2420092"/>
            <a:ext cx="2111922" cy="817307"/>
            <a:chOff x="0" y="0"/>
            <a:chExt cx="3429292" cy="1327125"/>
          </a:xfrm>
        </p:grpSpPr>
        <p:sp>
          <p:nvSpPr>
            <p:cNvPr id="18" name="Freeform 19"/>
            <p:cNvSpPr/>
            <p:nvPr/>
          </p:nvSpPr>
          <p:spPr>
            <a:xfrm>
              <a:off x="0" y="0"/>
              <a:ext cx="3429254" cy="1327150"/>
            </a:xfrm>
            <a:custGeom>
              <a:avLst/>
              <a:gdLst/>
              <a:ahLst/>
              <a:cxnLst/>
              <a:rect l="l" t="t" r="r" b="b"/>
              <a:pathLst>
                <a:path w="3429254" h="1327150">
                  <a:moveTo>
                    <a:pt x="0" y="0"/>
                  </a:moveTo>
                  <a:lnTo>
                    <a:pt x="3429254" y="0"/>
                  </a:lnTo>
                  <a:lnTo>
                    <a:pt x="3429254" y="1327150"/>
                  </a:lnTo>
                  <a:lnTo>
                    <a:pt x="0" y="1327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1" r="-52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159496" y="5401297"/>
            <a:ext cx="2023450" cy="622211"/>
            <a:chOff x="0" y="0"/>
            <a:chExt cx="3285633" cy="1010332"/>
          </a:xfrm>
        </p:grpSpPr>
        <p:sp>
          <p:nvSpPr>
            <p:cNvPr id="22" name="Freeform 21"/>
            <p:cNvSpPr/>
            <p:nvPr/>
          </p:nvSpPr>
          <p:spPr>
            <a:xfrm>
              <a:off x="0" y="0"/>
              <a:ext cx="3285617" cy="1010285"/>
            </a:xfrm>
            <a:custGeom>
              <a:avLst/>
              <a:gdLst/>
              <a:ahLst/>
              <a:cxnLst/>
              <a:rect l="l" t="t" r="r" b="b"/>
              <a:pathLst>
                <a:path w="3285617" h="1010285">
                  <a:moveTo>
                    <a:pt x="0" y="0"/>
                  </a:moveTo>
                  <a:lnTo>
                    <a:pt x="3285617" y="0"/>
                  </a:lnTo>
                  <a:lnTo>
                    <a:pt x="3285617" y="1010285"/>
                  </a:lnTo>
                  <a:lnTo>
                    <a:pt x="0" y="1010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1" b="-3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8" name="Freeform 8">
            <a:extLst>
              <a:ext uri="{FF2B5EF4-FFF2-40B4-BE49-F238E27FC236}">
                <a16:creationId xmlns:a16="http://schemas.microsoft.com/office/drawing/2014/main" id="{DF69E7E9-6925-C2A1-6E63-8A284DAEAD36}"/>
              </a:ext>
            </a:extLst>
          </p:cNvPr>
          <p:cNvSpPr/>
          <p:nvPr/>
        </p:nvSpPr>
        <p:spPr>
          <a:xfrm>
            <a:off x="831793" y="8314343"/>
            <a:ext cx="2825807" cy="1972657"/>
          </a:xfrm>
          <a:custGeom>
            <a:avLst/>
            <a:gdLst/>
            <a:ahLst/>
            <a:cxnLst/>
            <a:rect l="l" t="t" r="r" b="b"/>
            <a:pathLst>
              <a:path w="6278626" h="4383024">
                <a:moveTo>
                  <a:pt x="0" y="0"/>
                </a:moveTo>
                <a:lnTo>
                  <a:pt x="6278626" y="0"/>
                </a:lnTo>
                <a:lnTo>
                  <a:pt x="6278626" y="4383024"/>
                </a:lnTo>
                <a:lnTo>
                  <a:pt x="0" y="43830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807" r="-19807" b="1"/>
            </a:stretch>
          </a:blipFill>
        </p:spPr>
        <p:txBody>
          <a:bodyPr/>
          <a:lstStyle/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6CB50B1-B06D-CE75-95E0-260B24F17A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710">
            <a:off x="5702681" y="-1893282"/>
            <a:ext cx="12763500" cy="12763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2333718-21CC-6C35-0DF9-3B2981D8A6B6}"/>
              </a:ext>
            </a:extLst>
          </p:cNvPr>
          <p:cNvSpPr txBox="1"/>
          <p:nvPr/>
        </p:nvSpPr>
        <p:spPr>
          <a:xfrm>
            <a:off x="15321085" y="1954768"/>
            <a:ext cx="160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2F2F2"/>
                </a:solidFill>
              </a:rPr>
              <a:t>BAIXE O APP</a:t>
            </a: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5EDD9F98-339F-5A94-2D86-8D783955C3F8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de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Saúde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Bradesco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Saúde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4792DDA0-3910-F7A8-48E4-7C9668F9FE34}"/>
              </a:ext>
            </a:extLst>
          </p:cNvPr>
          <p:cNvSpPr txBox="1"/>
          <p:nvPr/>
        </p:nvSpPr>
        <p:spPr>
          <a:xfrm>
            <a:off x="1219199" y="2610921"/>
            <a:ext cx="1014375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b="1" dirty="0" err="1">
                <a:solidFill>
                  <a:schemeClr val="accent3"/>
                </a:solidFill>
                <a:latin typeface="+mj-lt"/>
                <a:cs typeface="Poppins Bold"/>
              </a:rPr>
              <a:t>Aplicativo</a:t>
            </a:r>
            <a:endParaRPr lang="en-US" sz="3500" b="1" dirty="0">
              <a:solidFill>
                <a:schemeClr val="accent3"/>
              </a:solidFill>
              <a:latin typeface="+mj-lt"/>
              <a:cs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72498824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E5F8A-B9A2-86A5-069F-9CABBDDF1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7">
            <a:extLst>
              <a:ext uri="{FF2B5EF4-FFF2-40B4-BE49-F238E27FC236}">
                <a16:creationId xmlns:a16="http://schemas.microsoft.com/office/drawing/2014/main" id="{40C10D4A-00EA-C6C9-004C-B5CC869E8D35}"/>
              </a:ext>
            </a:extLst>
          </p:cNvPr>
          <p:cNvGrpSpPr/>
          <p:nvPr/>
        </p:nvGrpSpPr>
        <p:grpSpPr>
          <a:xfrm>
            <a:off x="15163800" y="595260"/>
            <a:ext cx="2015787" cy="763480"/>
            <a:chOff x="0" y="0"/>
            <a:chExt cx="4685945" cy="177480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8DDE2842-C5D8-CC90-57F4-F7B67EE716D4}"/>
                </a:ext>
              </a:extLst>
            </p:cNvPr>
            <p:cNvSpPr/>
            <p:nvPr/>
          </p:nvSpPr>
          <p:spPr>
            <a:xfrm>
              <a:off x="0" y="0"/>
              <a:ext cx="4685919" cy="1774825"/>
            </a:xfrm>
            <a:custGeom>
              <a:avLst/>
              <a:gdLst/>
              <a:ahLst/>
              <a:cxnLst/>
              <a:rect l="l" t="t" r="r" b="b"/>
              <a:pathLst>
                <a:path w="4685919" h="1774825">
                  <a:moveTo>
                    <a:pt x="0" y="0"/>
                  </a:moveTo>
                  <a:lnTo>
                    <a:pt x="4685919" y="0"/>
                  </a:lnTo>
                  <a:lnTo>
                    <a:pt x="4685919" y="1774825"/>
                  </a:lnTo>
                  <a:lnTo>
                    <a:pt x="0" y="1774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" b="-1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TextBox 9">
            <a:extLst>
              <a:ext uri="{FF2B5EF4-FFF2-40B4-BE49-F238E27FC236}">
                <a16:creationId xmlns:a16="http://schemas.microsoft.com/office/drawing/2014/main" id="{3B2B3175-FD10-EE37-21FE-83E68B0E90A4}"/>
              </a:ext>
            </a:extLst>
          </p:cNvPr>
          <p:cNvSpPr txBox="1"/>
          <p:nvPr/>
        </p:nvSpPr>
        <p:spPr>
          <a:xfrm>
            <a:off x="1257300" y="2711071"/>
            <a:ext cx="3907518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Companhia com 127 anos de mercado</a:t>
            </a:r>
          </a:p>
          <a:p>
            <a:pPr marL="457200" indent="-457200">
              <a:spcAft>
                <a:spcPts val="12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Rede de distribuição com + 25 mil prestadores</a:t>
            </a:r>
          </a:p>
          <a:p>
            <a:pPr marL="457200" indent="-457200">
              <a:spcAft>
                <a:spcPts val="12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+ de 7 milhões de clientes e cobertura geográfica em expansão sendo 2.1 milhões de beneficiários </a:t>
            </a:r>
            <a:r>
              <a:rPr lang="pt-BR" sz="2400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Odonto</a:t>
            </a: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</a:t>
            </a:r>
          </a:p>
          <a:p>
            <a:pPr marL="457200" indent="-457200">
              <a:spcAft>
                <a:spcPts val="1200"/>
              </a:spcAft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Maior programa de relacionamento com corretores independentes.</a:t>
            </a:r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35870828-D299-2E13-02BA-035722591160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Odontológico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SulAmérica</a:t>
            </a: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Odonto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6" name="Gráfico 8">
            <a:extLst>
              <a:ext uri="{FF2B5EF4-FFF2-40B4-BE49-F238E27FC236}">
                <a16:creationId xmlns:a16="http://schemas.microsoft.com/office/drawing/2014/main" id="{42D58DF0-B00C-2C8F-073E-2F656D19E08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963" t="19839" r="588" b="-21452"/>
          <a:stretch/>
        </p:blipFill>
        <p:spPr>
          <a:xfrm rot="10800000">
            <a:off x="5495806" y="0"/>
            <a:ext cx="12792194" cy="10287000"/>
          </a:xfrm>
          <a:prstGeom prst="rect">
            <a:avLst/>
          </a:prstGeom>
        </p:spPr>
      </p:pic>
      <p:sp>
        <p:nvSpPr>
          <p:cNvPr id="15" name="Freeform 6">
            <a:extLst>
              <a:ext uri="{FF2B5EF4-FFF2-40B4-BE49-F238E27FC236}">
                <a16:creationId xmlns:a16="http://schemas.microsoft.com/office/drawing/2014/main" id="{F593FF46-1B4E-F64C-5011-558B3D18E8D5}"/>
              </a:ext>
            </a:extLst>
          </p:cNvPr>
          <p:cNvSpPr/>
          <p:nvPr/>
        </p:nvSpPr>
        <p:spPr>
          <a:xfrm>
            <a:off x="5715000" y="2711070"/>
            <a:ext cx="11683765" cy="6547229"/>
          </a:xfrm>
          <a:custGeom>
            <a:avLst/>
            <a:gdLst/>
            <a:ahLst/>
            <a:cxnLst/>
            <a:rect l="l" t="t" r="r" b="b"/>
            <a:pathLst>
              <a:path w="11059160" h="7639685">
                <a:moveTo>
                  <a:pt x="0" y="0"/>
                </a:moveTo>
                <a:lnTo>
                  <a:pt x="11059160" y="0"/>
                </a:lnTo>
                <a:lnTo>
                  <a:pt x="11059160" y="7639685"/>
                </a:lnTo>
                <a:lnTo>
                  <a:pt x="0" y="7639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16" t="-1342" r="-6254" b="-7066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92200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B1483-55CD-65A9-24BB-40FDBA61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áfico 8">
            <a:extLst>
              <a:ext uri="{FF2B5EF4-FFF2-40B4-BE49-F238E27FC236}">
                <a16:creationId xmlns:a16="http://schemas.microsoft.com/office/drawing/2014/main" id="{AB368A00-7283-BED2-C65B-A789D443BA7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2963" t="19839" r="588" b="-21452"/>
          <a:stretch/>
        </p:blipFill>
        <p:spPr>
          <a:xfrm rot="10800000">
            <a:off x="5495806" y="0"/>
            <a:ext cx="12792194" cy="10287000"/>
          </a:xfrm>
          <a:prstGeom prst="rect">
            <a:avLst/>
          </a:prstGeom>
        </p:spPr>
      </p:pic>
      <p:sp>
        <p:nvSpPr>
          <p:cNvPr id="22" name="TextBox 10">
            <a:extLst>
              <a:ext uri="{FF2B5EF4-FFF2-40B4-BE49-F238E27FC236}">
                <a16:creationId xmlns:a16="http://schemas.microsoft.com/office/drawing/2014/main" id="{20D67860-5CCC-464A-944F-55A92C8DC06B}"/>
              </a:ext>
            </a:extLst>
          </p:cNvPr>
          <p:cNvSpPr txBox="1"/>
          <p:nvPr/>
        </p:nvSpPr>
        <p:spPr>
          <a:xfrm>
            <a:off x="1207194" y="2825962"/>
            <a:ext cx="7251006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 err="1">
                <a:solidFill>
                  <a:srgbClr val="008F89"/>
                </a:solidFill>
                <a:latin typeface="+mj-lt"/>
                <a:ea typeface="Poppins Bold"/>
                <a:cs typeface="Poppins Bold"/>
                <a:sym typeface="Poppins Bold"/>
              </a:rPr>
              <a:t>Inclusões</a:t>
            </a:r>
            <a:r>
              <a:rPr lang="en-US" sz="3500" b="1" dirty="0">
                <a:solidFill>
                  <a:srgbClr val="008F89"/>
                </a:solidFill>
                <a:latin typeface="+mj-lt"/>
                <a:ea typeface="Poppins Bold"/>
                <a:cs typeface="Poppins Bold"/>
                <a:sym typeface="Poppins Bold"/>
              </a:rPr>
              <a:t> / Upgrade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FE252EF3-4A5E-E503-60B9-EDD1E959102D}"/>
              </a:ext>
            </a:extLst>
          </p:cNvPr>
          <p:cNvSpPr txBox="1"/>
          <p:nvPr/>
        </p:nvSpPr>
        <p:spPr>
          <a:xfrm>
            <a:off x="1207194" y="3383220"/>
            <a:ext cx="7403406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6C217F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Pode incluir: </a:t>
            </a:r>
          </a:p>
          <a:p>
            <a:pPr marL="457200" indent="-457200"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Cônjuge; </a:t>
            </a:r>
          </a:p>
          <a:p>
            <a:pPr marL="457200" indent="-457200"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Companheiro(a); </a:t>
            </a:r>
          </a:p>
          <a:p>
            <a:pPr marL="457200" indent="-457200"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Filhos </a:t>
            </a:r>
          </a:p>
          <a:p>
            <a:pPr marL="457200" indent="-457200">
              <a:buClr>
                <a:srgbClr val="008F89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Pai, mãe, irmãos, avós, netos(as), tios(as), sobrinho(as), bisnetos(as), sogro(a), genro, nora, padrasto, madrasta e cunhado(a).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A9BDCCDB-6B36-4633-BD32-806436EAA71A}"/>
              </a:ext>
            </a:extLst>
          </p:cNvPr>
          <p:cNvSpPr txBox="1"/>
          <p:nvPr/>
        </p:nvSpPr>
        <p:spPr>
          <a:xfrm>
            <a:off x="1207194" y="6819900"/>
            <a:ext cx="7251006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 err="1">
                <a:solidFill>
                  <a:srgbClr val="008F89"/>
                </a:solidFill>
                <a:latin typeface="+mj-lt"/>
                <a:ea typeface="Poppins Bold"/>
                <a:cs typeface="Poppins Bold"/>
                <a:sym typeface="Poppins Bold"/>
              </a:rPr>
              <a:t>Exclusões</a:t>
            </a:r>
            <a:endParaRPr lang="en-US" sz="3500" b="1" dirty="0">
              <a:solidFill>
                <a:srgbClr val="008F89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148465E9-D412-44C3-B617-CF657D0A2C40}"/>
              </a:ext>
            </a:extLst>
          </p:cNvPr>
          <p:cNvSpPr txBox="1"/>
          <p:nvPr/>
        </p:nvSpPr>
        <p:spPr>
          <a:xfrm>
            <a:off x="1207194" y="7366332"/>
            <a:ext cx="631519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6C217F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Após ter cumprido 12 meses de sua inscrição em um dos planos, </a:t>
            </a:r>
            <a:r>
              <a:rPr lang="pt-BR" sz="24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independente ter havido ou não utilização. </a:t>
            </a:r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9DF1DD8B-C69B-2523-2012-3A8A4F2B83B2}"/>
              </a:ext>
            </a:extLst>
          </p:cNvPr>
          <p:cNvGrpSpPr/>
          <p:nvPr/>
        </p:nvGrpSpPr>
        <p:grpSpPr>
          <a:xfrm>
            <a:off x="15163800" y="595260"/>
            <a:ext cx="2015787" cy="763480"/>
            <a:chOff x="0" y="0"/>
            <a:chExt cx="4685945" cy="177480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0D9298FA-9A8F-B8E1-3EB6-C6F5590ECECF}"/>
                </a:ext>
              </a:extLst>
            </p:cNvPr>
            <p:cNvSpPr/>
            <p:nvPr/>
          </p:nvSpPr>
          <p:spPr>
            <a:xfrm>
              <a:off x="0" y="0"/>
              <a:ext cx="4685919" cy="1774825"/>
            </a:xfrm>
            <a:custGeom>
              <a:avLst/>
              <a:gdLst/>
              <a:ahLst/>
              <a:cxnLst/>
              <a:rect l="l" t="t" r="r" b="b"/>
              <a:pathLst>
                <a:path w="4685919" h="1774825">
                  <a:moveTo>
                    <a:pt x="0" y="0"/>
                  </a:moveTo>
                  <a:lnTo>
                    <a:pt x="4685919" y="0"/>
                  </a:lnTo>
                  <a:lnTo>
                    <a:pt x="4685919" y="1774825"/>
                  </a:lnTo>
                  <a:lnTo>
                    <a:pt x="0" y="1774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0" b="-1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TextBox 22">
            <a:extLst>
              <a:ext uri="{FF2B5EF4-FFF2-40B4-BE49-F238E27FC236}">
                <a16:creationId xmlns:a16="http://schemas.microsoft.com/office/drawing/2014/main" id="{F4DBE40C-7903-EBFD-A448-39F97B129780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Odontológico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SulAmérica</a:t>
            </a: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Odonto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9685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1238250" y="2973691"/>
            <a:ext cx="14392394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Carteirinha digital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Consulta à rede referenciada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Consulta à farmácias com desconto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Solicitações e acompanhamentos de reembolsos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Telemedicina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Agendamento de consultas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1238250" y="2491014"/>
            <a:ext cx="4495800" cy="388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 err="1">
                <a:solidFill>
                  <a:srgbClr val="A2C617"/>
                </a:solidFill>
                <a:latin typeface="+mj-lt"/>
                <a:ea typeface="Poppins Bold"/>
                <a:cs typeface="Poppins Bold"/>
                <a:sym typeface="Poppins Bold"/>
              </a:rPr>
              <a:t>Aplicativo</a:t>
            </a:r>
            <a:r>
              <a:rPr lang="en-US" sz="3500" b="1" dirty="0">
                <a:solidFill>
                  <a:srgbClr val="A2C617"/>
                </a:solidFill>
                <a:latin typeface="+mj-lt"/>
                <a:ea typeface="Poppins Bold"/>
                <a:cs typeface="Poppins Bold"/>
                <a:sym typeface="Poppins Bold"/>
              </a:rPr>
              <a:t> </a:t>
            </a:r>
          </a:p>
        </p:txBody>
      </p:sp>
      <p:grpSp>
        <p:nvGrpSpPr>
          <p:cNvPr id="14" name="Group 9"/>
          <p:cNvGrpSpPr>
            <a:grpSpLocks noChangeAspect="1"/>
          </p:cNvGrpSpPr>
          <p:nvPr/>
        </p:nvGrpSpPr>
        <p:grpSpPr>
          <a:xfrm>
            <a:off x="3643124" y="7199811"/>
            <a:ext cx="2727920" cy="2727920"/>
            <a:chOff x="0" y="0"/>
            <a:chExt cx="3637227" cy="3637227"/>
          </a:xfrm>
        </p:grpSpPr>
        <p:sp>
          <p:nvSpPr>
            <p:cNvPr id="15" name="Freeform 10"/>
            <p:cNvSpPr/>
            <p:nvPr/>
          </p:nvSpPr>
          <p:spPr>
            <a:xfrm>
              <a:off x="0" y="0"/>
              <a:ext cx="3637280" cy="3637280"/>
            </a:xfrm>
            <a:custGeom>
              <a:avLst/>
              <a:gdLst/>
              <a:ahLst/>
              <a:cxnLst/>
              <a:rect l="l" t="t" r="r" b="b"/>
              <a:pathLst>
                <a:path w="3637280" h="3637280">
                  <a:moveTo>
                    <a:pt x="0" y="0"/>
                  </a:moveTo>
                  <a:lnTo>
                    <a:pt x="3637280" y="0"/>
                  </a:lnTo>
                  <a:lnTo>
                    <a:pt x="3637280" y="3637280"/>
                  </a:lnTo>
                  <a:lnTo>
                    <a:pt x="0" y="36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1"/>
          <p:cNvGrpSpPr>
            <a:grpSpLocks noChangeAspect="1"/>
          </p:cNvGrpSpPr>
          <p:nvPr/>
        </p:nvGrpSpPr>
        <p:grpSpPr>
          <a:xfrm>
            <a:off x="1103915" y="7200900"/>
            <a:ext cx="2727920" cy="2727920"/>
            <a:chOff x="0" y="0"/>
            <a:chExt cx="3637227" cy="3637227"/>
          </a:xfrm>
        </p:grpSpPr>
        <p:sp>
          <p:nvSpPr>
            <p:cNvPr id="17" name="Freeform 12"/>
            <p:cNvSpPr/>
            <p:nvPr/>
          </p:nvSpPr>
          <p:spPr>
            <a:xfrm>
              <a:off x="0" y="0"/>
              <a:ext cx="3637280" cy="3637280"/>
            </a:xfrm>
            <a:custGeom>
              <a:avLst/>
              <a:gdLst/>
              <a:ahLst/>
              <a:cxnLst/>
              <a:rect l="l" t="t" r="r" b="b"/>
              <a:pathLst>
                <a:path w="3637280" h="3637280">
                  <a:moveTo>
                    <a:pt x="0" y="0"/>
                  </a:moveTo>
                  <a:lnTo>
                    <a:pt x="3637280" y="0"/>
                  </a:lnTo>
                  <a:lnTo>
                    <a:pt x="3637280" y="3637280"/>
                  </a:lnTo>
                  <a:lnTo>
                    <a:pt x="0" y="36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" name="Group 13"/>
          <p:cNvGrpSpPr/>
          <p:nvPr/>
        </p:nvGrpSpPr>
        <p:grpSpPr>
          <a:xfrm>
            <a:off x="1223497" y="6432883"/>
            <a:ext cx="2571969" cy="995344"/>
            <a:chOff x="0" y="0"/>
            <a:chExt cx="3429292" cy="1327125"/>
          </a:xfrm>
        </p:grpSpPr>
        <p:sp>
          <p:nvSpPr>
            <p:cNvPr id="19" name="Freeform 14"/>
            <p:cNvSpPr/>
            <p:nvPr/>
          </p:nvSpPr>
          <p:spPr>
            <a:xfrm>
              <a:off x="0" y="0"/>
              <a:ext cx="3429254" cy="1327150"/>
            </a:xfrm>
            <a:custGeom>
              <a:avLst/>
              <a:gdLst/>
              <a:ahLst/>
              <a:cxnLst/>
              <a:rect l="l" t="t" r="r" b="b"/>
              <a:pathLst>
                <a:path w="3429254" h="1327150">
                  <a:moveTo>
                    <a:pt x="0" y="0"/>
                  </a:moveTo>
                  <a:lnTo>
                    <a:pt x="3429254" y="0"/>
                  </a:lnTo>
                  <a:lnTo>
                    <a:pt x="3429254" y="1327150"/>
                  </a:lnTo>
                  <a:lnTo>
                    <a:pt x="0" y="1327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1" r="-52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15"/>
          <p:cNvGrpSpPr/>
          <p:nvPr/>
        </p:nvGrpSpPr>
        <p:grpSpPr>
          <a:xfrm>
            <a:off x="3774978" y="6551681"/>
            <a:ext cx="2464225" cy="757749"/>
            <a:chOff x="0" y="0"/>
            <a:chExt cx="3285633" cy="1010332"/>
          </a:xfrm>
        </p:grpSpPr>
        <p:sp>
          <p:nvSpPr>
            <p:cNvPr id="21" name="Freeform 16"/>
            <p:cNvSpPr/>
            <p:nvPr/>
          </p:nvSpPr>
          <p:spPr>
            <a:xfrm>
              <a:off x="0" y="0"/>
              <a:ext cx="3285617" cy="1010285"/>
            </a:xfrm>
            <a:custGeom>
              <a:avLst/>
              <a:gdLst/>
              <a:ahLst/>
              <a:cxnLst/>
              <a:rect l="l" t="t" r="r" b="b"/>
              <a:pathLst>
                <a:path w="3285617" h="1010285">
                  <a:moveTo>
                    <a:pt x="0" y="0"/>
                  </a:moveTo>
                  <a:lnTo>
                    <a:pt x="3285617" y="0"/>
                  </a:lnTo>
                  <a:lnTo>
                    <a:pt x="3285617" y="1010285"/>
                  </a:lnTo>
                  <a:lnTo>
                    <a:pt x="0" y="1010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" b="-3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TextBox 22">
            <a:extLst>
              <a:ext uri="{FF2B5EF4-FFF2-40B4-BE49-F238E27FC236}">
                <a16:creationId xmlns:a16="http://schemas.microsoft.com/office/drawing/2014/main" id="{3069D2E3-4E3A-73B1-5879-6835033901BF}"/>
              </a:ext>
            </a:extLst>
          </p:cNvPr>
          <p:cNvSpPr txBox="1"/>
          <p:nvPr/>
        </p:nvSpPr>
        <p:spPr>
          <a:xfrm>
            <a:off x="1219200" y="632260"/>
            <a:ext cx="134779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Plano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Odontológico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SulAmérica</a:t>
            </a: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Odonto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3" name="Imagem 2" descr="Mulher de cabelos longos usando roupa preta&#10;&#10;O conteúdo gerado por IA pode estar incorreto.">
            <a:extLst>
              <a:ext uri="{FF2B5EF4-FFF2-40B4-BE49-F238E27FC236}">
                <a16:creationId xmlns:a16="http://schemas.microsoft.com/office/drawing/2014/main" id="{D64540DD-0AA6-D78F-81C0-10CF37CCEC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" t="9062" r="3109" b="12152"/>
          <a:stretch>
            <a:fillRect/>
          </a:stretch>
        </p:blipFill>
        <p:spPr>
          <a:xfrm>
            <a:off x="9843655" y="1"/>
            <a:ext cx="8444345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52201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3B49D47B-666B-C3CA-B886-4B7982BB872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493" t="16579" r="49758" b="344"/>
          <a:stretch/>
        </p:blipFill>
        <p:spPr>
          <a:xfrm>
            <a:off x="4953000" y="33618"/>
            <a:ext cx="134112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-3519262" y="8095581"/>
            <a:ext cx="18587205" cy="323076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r>
              <a:rPr lang="pt-BR" dirty="0"/>
              <a:t>  </a:t>
            </a:r>
            <a:endParaRPr dirty="0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172A8DC-5F4C-7163-82A9-792244BA8A5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373" t="7973" r="57089" b="20227"/>
          <a:stretch>
            <a:fillRect/>
          </a:stretch>
        </p:blipFill>
        <p:spPr>
          <a:xfrm>
            <a:off x="4495800" y="-54175"/>
            <a:ext cx="13868400" cy="10253382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8F39253D-2C4B-E59E-C7FF-48980E65378E}"/>
              </a:ext>
            </a:extLst>
          </p:cNvPr>
          <p:cNvSpPr/>
          <p:nvPr/>
        </p:nvSpPr>
        <p:spPr>
          <a:xfrm>
            <a:off x="1219200" y="2606100"/>
            <a:ext cx="7954802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 </a:t>
            </a:r>
            <a:r>
              <a:rPr lang="pt-BR" sz="23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MDS </a:t>
            </a:r>
            <a:r>
              <a:rPr lang="pt-BR" sz="23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Cuid@r</a:t>
            </a:r>
            <a:r>
              <a:rPr lang="pt-BR" sz="23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é o aplicativo que coloca a saúde na palma da sua mão. Nele, você pode realizar consultas online com especialistas, incluindo médicos e psicólogos, de forma prática e segura. Além disso, o </a:t>
            </a:r>
            <a:r>
              <a:rPr lang="pt-BR" sz="23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app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reúne outras funcionalidades para cuidar do seu bem-estar, como acesso aos benefícios de saúde da empresa, programas de prevenção e acompanhamento personalizado, gestão de crônicos, suporte à maternidade, </a:t>
            </a:r>
            <a:r>
              <a:rPr lang="pt-BR" sz="23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teleconsulta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e muito mais.</a:t>
            </a:r>
          </a:p>
          <a:p>
            <a:endParaRPr lang="pt-BR" sz="2300" dirty="0">
              <a:solidFill>
                <a:srgbClr val="404040"/>
              </a:solidFill>
              <a:ea typeface="Canva Sans"/>
              <a:cs typeface="Canva Sans"/>
              <a:sym typeface="Canva Sans"/>
            </a:endParaRPr>
          </a:p>
          <a:p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Com o </a:t>
            </a:r>
            <a:r>
              <a:rPr lang="pt-BR" sz="23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Cuid@r</a:t>
            </a:r>
            <a:r>
              <a:rPr lang="pt-BR" sz="23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você tem um espaço único para cuidar da sua saúde física, mental e emocional, sempre que precisar.</a:t>
            </a:r>
          </a:p>
        </p:txBody>
      </p:sp>
      <p:grpSp>
        <p:nvGrpSpPr>
          <p:cNvPr id="23" name="Group 23">
            <a:extLst>
              <a:ext uri="{FF2B5EF4-FFF2-40B4-BE49-F238E27FC236}">
                <a16:creationId xmlns:a16="http://schemas.microsoft.com/office/drawing/2014/main" id="{4BBD8CEE-B963-B213-8851-13296DE9D5FE}"/>
              </a:ext>
            </a:extLst>
          </p:cNvPr>
          <p:cNvGrpSpPr>
            <a:grpSpLocks noChangeAspect="1"/>
          </p:cNvGrpSpPr>
          <p:nvPr/>
        </p:nvGrpSpPr>
        <p:grpSpPr>
          <a:xfrm>
            <a:off x="1333384" y="8177782"/>
            <a:ext cx="2027013" cy="1533179"/>
            <a:chOff x="0" y="0"/>
            <a:chExt cx="3662768" cy="2770421"/>
          </a:xfrm>
        </p:grpSpPr>
        <p:sp>
          <p:nvSpPr>
            <p:cNvPr id="25" name="Freeform 24" descr="Logotipo, nome da empresa  O conteúdo gerado por IA pode estar incorreto.">
              <a:extLst>
                <a:ext uri="{FF2B5EF4-FFF2-40B4-BE49-F238E27FC236}">
                  <a16:creationId xmlns:a16="http://schemas.microsoft.com/office/drawing/2014/main" id="{692BF86B-1200-C5F0-6367-121E5B0B805A}"/>
                </a:ext>
              </a:extLst>
            </p:cNvPr>
            <p:cNvSpPr/>
            <p:nvPr/>
          </p:nvSpPr>
          <p:spPr>
            <a:xfrm>
              <a:off x="0" y="0"/>
              <a:ext cx="3662807" cy="2770378"/>
            </a:xfrm>
            <a:custGeom>
              <a:avLst/>
              <a:gdLst/>
              <a:ahLst/>
              <a:cxnLst/>
              <a:rect l="l" t="t" r="r" b="b"/>
              <a:pathLst>
                <a:path w="3662807" h="2770378">
                  <a:moveTo>
                    <a:pt x="0" y="0"/>
                  </a:moveTo>
                  <a:lnTo>
                    <a:pt x="3662807" y="0"/>
                  </a:lnTo>
                  <a:lnTo>
                    <a:pt x="3662807" y="2770378"/>
                  </a:lnTo>
                  <a:lnTo>
                    <a:pt x="0" y="2770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6991" t="-54044" r="-156319" b="-1161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17">
            <a:extLst>
              <a:ext uri="{FF2B5EF4-FFF2-40B4-BE49-F238E27FC236}">
                <a16:creationId xmlns:a16="http://schemas.microsoft.com/office/drawing/2014/main" id="{B9766104-9061-7486-3691-E0439DEAF34F}"/>
              </a:ext>
            </a:extLst>
          </p:cNvPr>
          <p:cNvGrpSpPr>
            <a:grpSpLocks noChangeAspect="1"/>
          </p:cNvGrpSpPr>
          <p:nvPr/>
        </p:nvGrpSpPr>
        <p:grpSpPr>
          <a:xfrm>
            <a:off x="15296362" y="6051829"/>
            <a:ext cx="1789340" cy="1832984"/>
            <a:chOff x="0" y="0"/>
            <a:chExt cx="3279728" cy="3359723"/>
          </a:xfrm>
        </p:grpSpPr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385FEC8-FF2F-3AB0-8D8F-8DAD4F69DB2D}"/>
                </a:ext>
              </a:extLst>
            </p:cNvPr>
            <p:cNvSpPr/>
            <p:nvPr/>
          </p:nvSpPr>
          <p:spPr>
            <a:xfrm>
              <a:off x="0" y="0"/>
              <a:ext cx="3279775" cy="3359785"/>
            </a:xfrm>
            <a:custGeom>
              <a:avLst/>
              <a:gdLst/>
              <a:ahLst/>
              <a:cxnLst/>
              <a:rect l="l" t="t" r="r" b="b"/>
              <a:pathLst>
                <a:path w="3279775" h="3359785">
                  <a:moveTo>
                    <a:pt x="0" y="0"/>
                  </a:moveTo>
                  <a:lnTo>
                    <a:pt x="3279775" y="0"/>
                  </a:lnTo>
                  <a:lnTo>
                    <a:pt x="3279775" y="3359785"/>
                  </a:lnTo>
                  <a:lnTo>
                    <a:pt x="0" y="3359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19">
            <a:extLst>
              <a:ext uri="{FF2B5EF4-FFF2-40B4-BE49-F238E27FC236}">
                <a16:creationId xmlns:a16="http://schemas.microsoft.com/office/drawing/2014/main" id="{4245B940-AEE8-3189-0C3D-B6CF850F320F}"/>
              </a:ext>
            </a:extLst>
          </p:cNvPr>
          <p:cNvGrpSpPr>
            <a:grpSpLocks noChangeAspect="1"/>
          </p:cNvGrpSpPr>
          <p:nvPr/>
        </p:nvGrpSpPr>
        <p:grpSpPr>
          <a:xfrm>
            <a:off x="15316818" y="3272126"/>
            <a:ext cx="1751982" cy="1837444"/>
            <a:chOff x="0" y="0"/>
            <a:chExt cx="3211252" cy="3367899"/>
          </a:xfrm>
        </p:grpSpPr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F0218C9E-2A09-4B6B-271B-860E7E4B0148}"/>
                </a:ext>
              </a:extLst>
            </p:cNvPr>
            <p:cNvSpPr/>
            <p:nvPr/>
          </p:nvSpPr>
          <p:spPr>
            <a:xfrm>
              <a:off x="0" y="0"/>
              <a:ext cx="3211195" cy="3367913"/>
            </a:xfrm>
            <a:custGeom>
              <a:avLst/>
              <a:gdLst/>
              <a:ahLst/>
              <a:cxnLst/>
              <a:rect l="l" t="t" r="r" b="b"/>
              <a:pathLst>
                <a:path w="3211195" h="3367913">
                  <a:moveTo>
                    <a:pt x="0" y="0"/>
                  </a:moveTo>
                  <a:lnTo>
                    <a:pt x="3211195" y="0"/>
                  </a:lnTo>
                  <a:lnTo>
                    <a:pt x="3211195" y="3367913"/>
                  </a:lnTo>
                  <a:lnTo>
                    <a:pt x="0" y="3367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3" name="TextBox 22">
            <a:extLst>
              <a:ext uri="{FF2B5EF4-FFF2-40B4-BE49-F238E27FC236}">
                <a16:creationId xmlns:a16="http://schemas.microsoft.com/office/drawing/2014/main" id="{4E46F0B5-6780-128B-EB05-BA2E44868E32}"/>
              </a:ext>
            </a:extLst>
          </p:cNvPr>
          <p:cNvSpPr txBox="1"/>
          <p:nvPr/>
        </p:nvSpPr>
        <p:spPr>
          <a:xfrm>
            <a:off x="1219200" y="632260"/>
            <a:ext cx="8462596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Consultas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MDS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Cuidar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34" name="Group 18">
            <a:extLst>
              <a:ext uri="{FF2B5EF4-FFF2-40B4-BE49-F238E27FC236}">
                <a16:creationId xmlns:a16="http://schemas.microsoft.com/office/drawing/2014/main" id="{177D9EF6-ED4D-32A0-F383-3D66DEA789F5}"/>
              </a:ext>
            </a:extLst>
          </p:cNvPr>
          <p:cNvGrpSpPr/>
          <p:nvPr/>
        </p:nvGrpSpPr>
        <p:grpSpPr>
          <a:xfrm>
            <a:off x="15113995" y="2420092"/>
            <a:ext cx="2111922" cy="817307"/>
            <a:chOff x="0" y="0"/>
            <a:chExt cx="3429292" cy="1327125"/>
          </a:xfrm>
        </p:grpSpPr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73362220-DD65-455C-D2F8-413CB55A098C}"/>
                </a:ext>
              </a:extLst>
            </p:cNvPr>
            <p:cNvSpPr/>
            <p:nvPr/>
          </p:nvSpPr>
          <p:spPr>
            <a:xfrm>
              <a:off x="0" y="0"/>
              <a:ext cx="3429254" cy="1327150"/>
            </a:xfrm>
            <a:custGeom>
              <a:avLst/>
              <a:gdLst/>
              <a:ahLst/>
              <a:cxnLst/>
              <a:rect l="l" t="t" r="r" b="b"/>
              <a:pathLst>
                <a:path w="3429254" h="1327150">
                  <a:moveTo>
                    <a:pt x="0" y="0"/>
                  </a:moveTo>
                  <a:lnTo>
                    <a:pt x="3429254" y="0"/>
                  </a:lnTo>
                  <a:lnTo>
                    <a:pt x="3429254" y="1327150"/>
                  </a:lnTo>
                  <a:lnTo>
                    <a:pt x="0" y="1327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1" r="-52" b="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6" name="Group 20">
            <a:extLst>
              <a:ext uri="{FF2B5EF4-FFF2-40B4-BE49-F238E27FC236}">
                <a16:creationId xmlns:a16="http://schemas.microsoft.com/office/drawing/2014/main" id="{59B96036-A859-4056-ABFB-BACBB2CA4800}"/>
              </a:ext>
            </a:extLst>
          </p:cNvPr>
          <p:cNvGrpSpPr/>
          <p:nvPr/>
        </p:nvGrpSpPr>
        <p:grpSpPr>
          <a:xfrm>
            <a:off x="15159496" y="5401297"/>
            <a:ext cx="2023450" cy="622211"/>
            <a:chOff x="0" y="0"/>
            <a:chExt cx="3285633" cy="1010332"/>
          </a:xfrm>
        </p:grpSpPr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3E11A22A-8EC9-F9AF-68B0-4E45BA1993C0}"/>
                </a:ext>
              </a:extLst>
            </p:cNvPr>
            <p:cNvSpPr/>
            <p:nvPr/>
          </p:nvSpPr>
          <p:spPr>
            <a:xfrm>
              <a:off x="0" y="0"/>
              <a:ext cx="3285617" cy="1010285"/>
            </a:xfrm>
            <a:custGeom>
              <a:avLst/>
              <a:gdLst/>
              <a:ahLst/>
              <a:cxnLst/>
              <a:rect l="l" t="t" r="r" b="b"/>
              <a:pathLst>
                <a:path w="3285617" h="1010285">
                  <a:moveTo>
                    <a:pt x="0" y="0"/>
                  </a:moveTo>
                  <a:lnTo>
                    <a:pt x="3285617" y="0"/>
                  </a:lnTo>
                  <a:lnTo>
                    <a:pt x="3285617" y="1010285"/>
                  </a:lnTo>
                  <a:lnTo>
                    <a:pt x="0" y="1010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1" b="-3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1" name="Imagem 10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D38C1C9-11BB-03E2-A6E0-67BB81790D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765" y="456689"/>
            <a:ext cx="6082731" cy="919805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AA9B5-84DD-23CB-ABA9-869510E3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B28893-D7F9-CB30-AB8A-B553A295383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1D876CA0-E937-BF17-00FC-56C1EBD4AB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455" t="8976" r="30695" b="-17319"/>
          <a:stretch>
            <a:fillRect/>
          </a:stretch>
        </p:blipFill>
        <p:spPr>
          <a:xfrm>
            <a:off x="82840" y="0"/>
            <a:ext cx="18205159" cy="1047750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B00945C5-D5AD-0F25-22A5-E76AA1813E41}"/>
              </a:ext>
            </a:extLst>
          </p:cNvPr>
          <p:cNvSpPr txBox="1"/>
          <p:nvPr/>
        </p:nvSpPr>
        <p:spPr>
          <a:xfrm>
            <a:off x="1230406" y="4991100"/>
            <a:ext cx="5635619" cy="57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4"/>
              </a:lnSpc>
            </a:pPr>
            <a:r>
              <a:rPr lang="en-US" sz="3200" dirty="0" err="1">
                <a:solidFill>
                  <a:schemeClr val="bg1"/>
                </a:solidFill>
              </a:rPr>
              <a:t>Tudo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que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você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precisa</a:t>
            </a:r>
            <a:r>
              <a:rPr lang="en-US" sz="3200" dirty="0">
                <a:solidFill>
                  <a:schemeClr val="bg1"/>
                </a:solidFill>
              </a:rPr>
              <a:t> saber: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200C257-36DC-6AC5-15C2-BC2083BEC870}"/>
              </a:ext>
            </a:extLst>
          </p:cNvPr>
          <p:cNvSpPr txBox="1"/>
          <p:nvPr/>
        </p:nvSpPr>
        <p:spPr>
          <a:xfrm>
            <a:off x="1230406" y="5758809"/>
            <a:ext cx="12866594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800" dirty="0">
                <a:solidFill>
                  <a:schemeClr val="bg1"/>
                </a:solidFill>
                <a:latin typeface="+mj-lt"/>
              </a:rPr>
              <a:t>Seguro de Vida</a:t>
            </a:r>
            <a:endParaRPr lang="en-US" sz="10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399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">
            <a:extLst>
              <a:ext uri="{FF2B5EF4-FFF2-40B4-BE49-F238E27FC236}">
                <a16:creationId xmlns:a16="http://schemas.microsoft.com/office/drawing/2014/main" id="{A2EF3F09-3920-9C69-9A67-A3437D299951}"/>
              </a:ext>
            </a:extLst>
          </p:cNvPr>
          <p:cNvSpPr/>
          <p:nvPr/>
        </p:nvSpPr>
        <p:spPr>
          <a:xfrm>
            <a:off x="832019" y="3911339"/>
            <a:ext cx="16118096" cy="635522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C61F604-2C4C-BA1C-7F70-535F6E8AFF26}"/>
              </a:ext>
            </a:extLst>
          </p:cNvPr>
          <p:cNvSpPr/>
          <p:nvPr/>
        </p:nvSpPr>
        <p:spPr>
          <a:xfrm>
            <a:off x="993823" y="1642928"/>
            <a:ext cx="1408759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 Prudential do Brasil, maior seguradora independente do país no ramo de vida (excluindo VGBL), existe desde 1998, mas a sua história começou antes disso. Somos uma subsidiária da Prudential Financial, </a:t>
            </a:r>
            <a:r>
              <a:rPr lang="pt-BR" sz="22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Inc</a:t>
            </a:r>
            <a:r>
              <a:rPr lang="pt-BR" sz="22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uma das maiores instituições em serviços financeiros no mundo, com mais de 140 anos de existência e operações em mais de 40 países. No Brasil, a Prudential é especializada há quase 20 anos em seguro de vida individual e, desde 2017, comercializa também seguro de vida em grupo.</a:t>
            </a: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89A6C44F-1BB7-2375-6653-519AD16C87FB}"/>
              </a:ext>
            </a:extLst>
          </p:cNvPr>
          <p:cNvGrpSpPr/>
          <p:nvPr/>
        </p:nvGrpSpPr>
        <p:grpSpPr>
          <a:xfrm>
            <a:off x="14400002" y="540726"/>
            <a:ext cx="2668798" cy="701667"/>
            <a:chOff x="0" y="0"/>
            <a:chExt cx="4978274" cy="1308863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22B5CD2A-39B8-7EC9-E190-0675B5F5B03B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18" name="Table 8">
            <a:extLst>
              <a:ext uri="{FF2B5EF4-FFF2-40B4-BE49-F238E27FC236}">
                <a16:creationId xmlns:a16="http://schemas.microsoft.com/office/drawing/2014/main" id="{8556BD4D-7BDC-D8DD-1B2F-13BB2B1E5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498752"/>
              </p:ext>
            </p:extLst>
          </p:nvPr>
        </p:nvGraphicFramePr>
        <p:xfrm>
          <a:off x="1517817" y="4000500"/>
          <a:ext cx="15252365" cy="5485430"/>
        </p:xfrm>
        <a:graphic>
          <a:graphicData uri="http://schemas.openxmlformats.org/drawingml/2006/table">
            <a:tbl>
              <a:tblPr/>
              <a:tblGrid>
                <a:gridCol w="3947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5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86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17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8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116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4943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SEGURO DE VIDA – COMPULSÓRIO</a:t>
                      </a:r>
                      <a:endParaRPr lang="en-US" sz="16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INTEGRANTE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CÔNJUGE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FILHOS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PAIS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SOGROS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CUSTO INTEGRANTE*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22A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6833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Morte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Natural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24 X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salário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base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se o salário base é 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R$ 2.000,00 a indenização seria 24 × 2.000 = </a:t>
                      </a:r>
                      <a:r>
                        <a:rPr lang="pt-BR" sz="1300" b="1" i="1" dirty="0">
                          <a:latin typeface="+mn-lt"/>
                        </a:rPr>
                        <a:t>R$ 48.000,00</a:t>
                      </a:r>
                      <a:r>
                        <a:rPr lang="pt-BR" sz="1300" i="1" dirty="0">
                          <a:latin typeface="+mn-lt"/>
                        </a:rPr>
                        <a:t>.</a:t>
                      </a:r>
                      <a:r>
                        <a:rPr lang="en-US" sz="1300" b="1" i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Zero 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365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Morte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Acidental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48 X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salário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base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salário base R$ 2.000,00 → 48 × 2.000 = </a:t>
                      </a:r>
                      <a:r>
                        <a:rPr lang="pt-BR" sz="1300" b="1" i="1" dirty="0">
                          <a:latin typeface="+mn-lt"/>
                        </a:rPr>
                        <a:t>R$ 96.000,00</a:t>
                      </a:r>
                      <a:r>
                        <a:rPr lang="pt-BR" sz="1300" i="1" dirty="0">
                          <a:latin typeface="+mn-lt"/>
                        </a:rPr>
                        <a:t>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Zero 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7178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Invalidez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Permanente Total </a:t>
                      </a:r>
                    </a:p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ou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Parcial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por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Acidente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salário base R$ 2.000,00 → 200% = </a:t>
                      </a:r>
                      <a:r>
                        <a:rPr lang="pt-BR" sz="1300" b="1" i="1" dirty="0">
                          <a:latin typeface="+mn-lt"/>
                        </a:rPr>
                        <a:t>R$ 4.000,00</a:t>
                      </a:r>
                      <a:r>
                        <a:rPr lang="pt-BR" sz="1300" i="1" dirty="0">
                          <a:latin typeface="+mn-lt"/>
                        </a:rPr>
                        <a:t>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Zero 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Invalidez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Funcional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Permanente </a:t>
                      </a:r>
                    </a:p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Total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por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Doença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salário base R$ 2.000,00 → </a:t>
                      </a:r>
                      <a:r>
                        <a:rPr lang="pt-BR" sz="1300" b="1" i="1" dirty="0">
                          <a:latin typeface="+mn-lt"/>
                        </a:rPr>
                        <a:t>R$ 2.000,00</a:t>
                      </a:r>
                      <a:r>
                        <a:rPr lang="pt-BR" sz="1300" dirty="0">
                          <a:latin typeface="+mn-lt"/>
                        </a:rPr>
                        <a:t>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Zero 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13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Assistência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Funeral Familiar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1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R$7.000,00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R$7.000,00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R$7.000,00 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Zero 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4755B5D6-76A1-C9F6-9A21-3BFDDC72C0A3}"/>
              </a:ext>
            </a:extLst>
          </p:cNvPr>
          <p:cNvCxnSpPr/>
          <p:nvPr/>
        </p:nvCxnSpPr>
        <p:spPr>
          <a:xfrm flipV="1">
            <a:off x="5480217" y="386281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D2596919-5411-23F7-0201-4C8D76D08EF1}"/>
              </a:ext>
            </a:extLst>
          </p:cNvPr>
          <p:cNvCxnSpPr/>
          <p:nvPr/>
        </p:nvCxnSpPr>
        <p:spPr>
          <a:xfrm flipV="1">
            <a:off x="10128417" y="386281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4884441B-A95A-A06B-1A51-3C6E6E0E6CB2}"/>
              </a:ext>
            </a:extLst>
          </p:cNvPr>
          <p:cNvCxnSpPr/>
          <p:nvPr/>
        </p:nvCxnSpPr>
        <p:spPr>
          <a:xfrm flipV="1">
            <a:off x="11500017" y="3893555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0661434C-6D6A-9813-853A-A20D1A165275}"/>
              </a:ext>
            </a:extLst>
          </p:cNvPr>
          <p:cNvCxnSpPr/>
          <p:nvPr/>
        </p:nvCxnSpPr>
        <p:spPr>
          <a:xfrm flipV="1">
            <a:off x="12719217" y="386281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3353DF07-0E3B-82A5-292F-91A93B03FC79}"/>
              </a:ext>
            </a:extLst>
          </p:cNvPr>
          <p:cNvCxnSpPr/>
          <p:nvPr/>
        </p:nvCxnSpPr>
        <p:spPr>
          <a:xfrm flipV="1">
            <a:off x="13633617" y="386106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305F7AC7-E68C-B564-9B9F-6E29709E112E}"/>
              </a:ext>
            </a:extLst>
          </p:cNvPr>
          <p:cNvCxnSpPr/>
          <p:nvPr/>
        </p:nvCxnSpPr>
        <p:spPr>
          <a:xfrm flipV="1">
            <a:off x="14776617" y="3893555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ângulo 24">
            <a:extLst>
              <a:ext uri="{FF2B5EF4-FFF2-40B4-BE49-F238E27FC236}">
                <a16:creationId xmlns:a16="http://schemas.microsoft.com/office/drawing/2014/main" id="{31B5568E-B875-8462-76EB-34F713DB0221}"/>
              </a:ext>
            </a:extLst>
          </p:cNvPr>
          <p:cNvSpPr/>
          <p:nvPr/>
        </p:nvSpPr>
        <p:spPr>
          <a:xfrm>
            <a:off x="849045" y="4003965"/>
            <a:ext cx="3449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a typeface="Calibri (MS) Bold"/>
                <a:cs typeface="Calibri (MS) Bold"/>
                <a:sym typeface="Calibri (MS) Bold"/>
              </a:rPr>
              <a:t>1</a:t>
            </a:r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3C327D8A-C221-3DF7-86B6-29B9E66EE99A}"/>
              </a:ext>
            </a:extLst>
          </p:cNvPr>
          <p:cNvSpPr txBox="1"/>
          <p:nvPr/>
        </p:nvSpPr>
        <p:spPr>
          <a:xfrm>
            <a:off x="1076206" y="379140"/>
            <a:ext cx="9896594" cy="1130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894"/>
              </a:lnSpc>
            </a:pP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</a:p>
        </p:txBody>
      </p:sp>
    </p:spTree>
    <p:extLst>
      <p:ext uri="{BB962C8B-B14F-4D97-AF65-F5344CB8AC3E}">
        <p14:creationId xmlns:p14="http://schemas.microsoft.com/office/powerpoint/2010/main" val="1379901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5">
            <a:extLst>
              <a:ext uri="{FF2B5EF4-FFF2-40B4-BE49-F238E27FC236}">
                <a16:creationId xmlns:a16="http://schemas.microsoft.com/office/drawing/2014/main" id="{14AF8CA3-29FB-6101-32E4-BB91B006B3C3}"/>
              </a:ext>
            </a:extLst>
          </p:cNvPr>
          <p:cNvSpPr/>
          <p:nvPr/>
        </p:nvSpPr>
        <p:spPr>
          <a:xfrm>
            <a:off x="914402" y="2400300"/>
            <a:ext cx="16382998" cy="624311"/>
          </a:xfrm>
          <a:prstGeom prst="roundRect">
            <a:avLst>
              <a:gd name="adj" fmla="val 50000"/>
            </a:avLst>
          </a:prstGeom>
          <a:solidFill>
            <a:srgbClr val="008F89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29F5E90D-568B-AB94-F0A7-45390B895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505867"/>
              </p:ext>
            </p:extLst>
          </p:nvPr>
        </p:nvGraphicFramePr>
        <p:xfrm>
          <a:off x="1600200" y="2476500"/>
          <a:ext cx="15468600" cy="6753094"/>
        </p:xfrm>
        <a:graphic>
          <a:graphicData uri="http://schemas.openxmlformats.org/drawingml/2006/table">
            <a:tbl>
              <a:tblPr/>
              <a:tblGrid>
                <a:gridCol w="3947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4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8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86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01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4943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SEGURO DE VIDA – 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SUPLEMENTAR</a:t>
                      </a:r>
                      <a:r>
                        <a:rPr lang="en-US" sz="1600" b="1" baseline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OPCIONAL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INTEGRANTE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CÔNJUGE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FILHOS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PAIS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SOGROS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CUSTO INTEGRANTE*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6833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Morte Natural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Entre R$ 50 mil e 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R$ 500 mil.</a:t>
                      </a:r>
                      <a:r>
                        <a:rPr lang="pt-BR" sz="1300" i="1" dirty="0">
                          <a:latin typeface="+mn-lt"/>
                        </a:rPr>
                        <a:t>.</a:t>
                      </a:r>
                      <a:r>
                        <a:rPr lang="en-US" sz="1300" b="1" i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50%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Se você contrata </a:t>
                      </a:r>
                      <a:r>
                        <a:rPr lang="pt-BR" sz="1300" b="1" i="1" dirty="0">
                          <a:latin typeface="+mn-lt"/>
                        </a:rPr>
                        <a:t>R$ 100 mil </a:t>
                      </a:r>
                      <a:r>
                        <a:rPr lang="pt-BR" sz="1300" i="1" dirty="0">
                          <a:latin typeface="+mn-lt"/>
                        </a:rPr>
                        <a:t>de cobertura: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Cônjuge recebe: </a:t>
                      </a:r>
                      <a:r>
                        <a:rPr lang="pt-BR" sz="1300" b="1" i="1" dirty="0">
                          <a:latin typeface="+mn-lt"/>
                        </a:rPr>
                        <a:t>50 mil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Filhos recebem: </a:t>
                      </a:r>
                      <a:r>
                        <a:rPr lang="pt-BR" sz="1300" b="1" i="1" dirty="0">
                          <a:latin typeface="+mn-lt"/>
                        </a:rPr>
                        <a:t>10 mil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sym typeface="Calibri (MS) Bold"/>
                        </a:rPr>
                        <a:t> R$ 5 - R$ 300 </a:t>
                      </a:r>
                      <a:endParaRPr lang="en-US" sz="105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365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Morte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Acidental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200%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se contratar R$ 50 mil → 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recebe </a:t>
                      </a:r>
                      <a:r>
                        <a:rPr lang="pt-BR" sz="1300" b="1" i="1" dirty="0">
                          <a:latin typeface="+mn-lt"/>
                        </a:rPr>
                        <a:t>R$ 100 mil </a:t>
                      </a:r>
                      <a:r>
                        <a:rPr lang="pt-BR" sz="1300" i="1" dirty="0">
                          <a:latin typeface="+mn-lt"/>
                        </a:rPr>
                        <a:t>em caso de morte acidental.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50%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Se você contrata </a:t>
                      </a:r>
                      <a:r>
                        <a:rPr lang="pt-BR" sz="1300" b="1" i="1" dirty="0">
                          <a:latin typeface="+mn-lt"/>
                        </a:rPr>
                        <a:t>R$ 100 mil </a:t>
                      </a:r>
                      <a:r>
                        <a:rPr lang="pt-BR" sz="1300" i="1" dirty="0">
                          <a:latin typeface="+mn-lt"/>
                        </a:rPr>
                        <a:t>de cobertura: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Cônjuge recebe: </a:t>
                      </a:r>
                      <a:r>
                        <a:rPr lang="pt-BR" sz="1300" b="1" i="1" dirty="0">
                          <a:latin typeface="+mn-lt"/>
                        </a:rPr>
                        <a:t>50 mil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Filhos recebem: </a:t>
                      </a:r>
                      <a:r>
                        <a:rPr lang="pt-BR" sz="1300" b="1" i="1" dirty="0">
                          <a:latin typeface="+mn-lt"/>
                        </a:rPr>
                        <a:t>10 mil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sym typeface="Calibri (MS) Bold"/>
                        </a:rPr>
                        <a:t> R$ 5 - R$ 300 </a:t>
                      </a:r>
                      <a:endParaRPr lang="en-US" sz="105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7178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Invalidez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Permanente Total </a:t>
                      </a:r>
                    </a:p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ou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Parcial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por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Acidente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contratou R$ 100 mil →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recebe R$ 100 mil.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100%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sym typeface="Calibri (MS) Bold"/>
                        </a:rPr>
                        <a:t> R$ 5 - R$ 300 </a:t>
                      </a:r>
                      <a:endParaRPr lang="en-US" sz="105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Invalidez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Funcional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Permanente </a:t>
                      </a:r>
                    </a:p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Total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por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Doença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Exemplo: salário base R$ 2.000,00 →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b="1" i="1" dirty="0">
                          <a:latin typeface="+mn-lt"/>
                        </a:rPr>
                        <a:t>R$ 2.000,00</a:t>
                      </a:r>
                      <a:r>
                        <a:rPr lang="pt-BR" sz="1300" dirty="0">
                          <a:latin typeface="+mn-lt"/>
                        </a:rPr>
                        <a:t>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sym typeface="Calibri (MS) Bold"/>
                        </a:rPr>
                        <a:t> R$ 5 - R$ 300 </a:t>
                      </a:r>
                      <a:endParaRPr lang="en-US" sz="105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838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Doenças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Congênitas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*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3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R$5.000,00 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sym typeface="Calibri (MS) Bold"/>
                        </a:rPr>
                        <a:t> R$ 5 - R$ 300 </a:t>
                      </a:r>
                      <a:endParaRPr lang="en-US" sz="105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113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Assistência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Funeral Familiar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1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R$7.000,00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R$7.000,00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R$7.000,00 </a:t>
                      </a:r>
                      <a:endParaRPr lang="en-US" sz="1600" b="0" dirty="0">
                        <a:latin typeface="+mn-lt"/>
                      </a:endParaRP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R$7.000,00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R$7.000,00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sym typeface="Calibri (MS) Bold"/>
                        </a:rPr>
                        <a:t> R$ 5 - R$ 300 </a:t>
                      </a:r>
                      <a:endParaRPr lang="en-US" sz="105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67AEE90-1AC7-8DD4-C5F1-4263C800044B}"/>
              </a:ext>
            </a:extLst>
          </p:cNvPr>
          <p:cNvCxnSpPr/>
          <p:nvPr/>
        </p:nvCxnSpPr>
        <p:spPr>
          <a:xfrm flipV="1">
            <a:off x="5562600" y="233881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3409FDB-763F-D848-606E-6CC395DC8D25}"/>
              </a:ext>
            </a:extLst>
          </p:cNvPr>
          <p:cNvCxnSpPr/>
          <p:nvPr/>
        </p:nvCxnSpPr>
        <p:spPr>
          <a:xfrm flipV="1">
            <a:off x="9372600" y="233881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08519923-0849-1EAB-631B-F45AEEC57225}"/>
              </a:ext>
            </a:extLst>
          </p:cNvPr>
          <p:cNvCxnSpPr/>
          <p:nvPr/>
        </p:nvCxnSpPr>
        <p:spPr>
          <a:xfrm flipV="1">
            <a:off x="11582400" y="2369555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F43C83C5-1845-23DD-4397-F282048B887C}"/>
              </a:ext>
            </a:extLst>
          </p:cNvPr>
          <p:cNvCxnSpPr/>
          <p:nvPr/>
        </p:nvCxnSpPr>
        <p:spPr>
          <a:xfrm flipV="1">
            <a:off x="12801600" y="233881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66926FC4-5DF4-80CA-64FF-012D5A29B364}"/>
              </a:ext>
            </a:extLst>
          </p:cNvPr>
          <p:cNvCxnSpPr/>
          <p:nvPr/>
        </p:nvCxnSpPr>
        <p:spPr>
          <a:xfrm flipV="1">
            <a:off x="14249400" y="233706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8E13E0ED-91AA-E149-4F22-572B45F6E635}"/>
              </a:ext>
            </a:extLst>
          </p:cNvPr>
          <p:cNvCxnSpPr/>
          <p:nvPr/>
        </p:nvCxnSpPr>
        <p:spPr>
          <a:xfrm flipV="1">
            <a:off x="15392400" y="2369555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ipse 20">
            <a:extLst>
              <a:ext uri="{FF2B5EF4-FFF2-40B4-BE49-F238E27FC236}">
                <a16:creationId xmlns:a16="http://schemas.microsoft.com/office/drawing/2014/main" id="{D357764B-483A-EF1E-F3FE-820CF6AA7916}"/>
              </a:ext>
            </a:extLst>
          </p:cNvPr>
          <p:cNvSpPr/>
          <p:nvPr/>
        </p:nvSpPr>
        <p:spPr>
          <a:xfrm>
            <a:off x="721921" y="2337061"/>
            <a:ext cx="763980" cy="763980"/>
          </a:xfrm>
          <a:prstGeom prst="ellipse">
            <a:avLst/>
          </a:prstGeom>
          <a:solidFill>
            <a:srgbClr val="0060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6FF1F8CF-5EE0-7470-BE66-C03B0730A1D2}"/>
              </a:ext>
            </a:extLst>
          </p:cNvPr>
          <p:cNvSpPr/>
          <p:nvPr/>
        </p:nvSpPr>
        <p:spPr>
          <a:xfrm>
            <a:off x="931428" y="2492926"/>
            <a:ext cx="3449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a typeface="Calibri (MS) Bold"/>
                <a:cs typeface="Calibri (MS) Bold"/>
                <a:sym typeface="Calibri (MS) Bold"/>
              </a:rPr>
              <a:t>2</a:t>
            </a:r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7D54CD-DB72-0E51-EBB7-B1BCAE98D1BD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Complementar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893995B1-1A24-EA0F-C643-1A65CAA663E4}"/>
              </a:ext>
            </a:extLst>
          </p:cNvPr>
          <p:cNvGrpSpPr/>
          <p:nvPr/>
        </p:nvGrpSpPr>
        <p:grpSpPr>
          <a:xfrm>
            <a:off x="14400002" y="540726"/>
            <a:ext cx="2668798" cy="701667"/>
            <a:chOff x="0" y="0"/>
            <a:chExt cx="4978274" cy="1308863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A2D1ACCC-1740-80FC-44BD-EAD01C75ABD7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212929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5">
            <a:extLst>
              <a:ext uri="{FF2B5EF4-FFF2-40B4-BE49-F238E27FC236}">
                <a16:creationId xmlns:a16="http://schemas.microsoft.com/office/drawing/2014/main" id="{81D23635-720E-F900-6337-033D39180851}"/>
              </a:ext>
            </a:extLst>
          </p:cNvPr>
          <p:cNvSpPr/>
          <p:nvPr/>
        </p:nvSpPr>
        <p:spPr>
          <a:xfrm>
            <a:off x="1371600" y="2400300"/>
            <a:ext cx="15925800" cy="624311"/>
          </a:xfrm>
          <a:prstGeom prst="roundRect">
            <a:avLst>
              <a:gd name="adj" fmla="val 50000"/>
            </a:avLst>
          </a:prstGeom>
          <a:solidFill>
            <a:srgbClr val="008F89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3568E548-DB70-7DA1-DB4D-9B3C2CA117F2}"/>
              </a:ext>
            </a:extLst>
          </p:cNvPr>
          <p:cNvGraphicFramePr>
            <a:graphicFrameLocks noGrp="1"/>
          </p:cNvGraphicFramePr>
          <p:nvPr/>
        </p:nvGraphicFramePr>
        <p:xfrm>
          <a:off x="1600200" y="2476500"/>
          <a:ext cx="15544800" cy="6045350"/>
        </p:xfrm>
        <a:graphic>
          <a:graphicData uri="http://schemas.openxmlformats.org/drawingml/2006/table">
            <a:tbl>
              <a:tblPr/>
              <a:tblGrid>
                <a:gridCol w="2590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54943">
                <a:tc gridSpan="7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                                SEGURO DE VIDA – SUPLEMENTAR OPCIONAL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6833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cs typeface="Calibri (MS) Bold"/>
                          <a:sym typeface="Calibri (MS) Bold"/>
                        </a:rPr>
                        <a:t>      Plano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</a:t>
                      </a:r>
                      <a:endParaRPr lang="en-US" sz="1600" b="0" i="1" dirty="0">
                        <a:solidFill>
                          <a:srgbClr val="FF000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404040"/>
                          </a:solidFill>
                          <a:sym typeface="Calibri (MS) Bold"/>
                        </a:rPr>
                        <a:t>6</a:t>
                      </a:r>
                      <a:endParaRPr lang="en-US" sz="1600" b="0" dirty="0">
                        <a:solidFill>
                          <a:srgbClr val="404040"/>
                        </a:solidFill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404040"/>
                          </a:solidFill>
                        </a:rPr>
                        <a:t>7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365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Capital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Segurado</a:t>
                      </a: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50.000,00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10.000,00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150.000,00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200.000,00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 </a:t>
                      </a: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300.000,00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404040"/>
                          </a:solidFill>
                          <a:sym typeface="Calibri (MS) Bold"/>
                        </a:rPr>
                        <a:t>400.000,00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404040"/>
                          </a:solidFill>
                          <a:sym typeface="Calibri (MS) Bold"/>
                        </a:rPr>
                        <a:t> 500.000,00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859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i="1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dirty="0"/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F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18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até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39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anos</a:t>
                      </a: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4,63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9,27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13,90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18,54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27,80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37,07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46,34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838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 40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até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49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anos</a:t>
                      </a: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solidFill>
                            <a:srgbClr val="404040"/>
                          </a:solidFill>
                          <a:latin typeface="+mn-lt"/>
                        </a:rPr>
                        <a:t> R$</a:t>
                      </a:r>
                      <a:r>
                        <a:rPr lang="pt-BR" sz="1600" b="1" baseline="0" dirty="0">
                          <a:solidFill>
                            <a:srgbClr val="404040"/>
                          </a:solidFill>
                          <a:latin typeface="+mn-lt"/>
                        </a:rPr>
                        <a:t>   </a:t>
                      </a:r>
                      <a:r>
                        <a:rPr lang="pt-BR" sz="1600" b="1" dirty="0">
                          <a:solidFill>
                            <a:srgbClr val="404040"/>
                          </a:solidFill>
                          <a:latin typeface="+mn-lt"/>
                        </a:rPr>
                        <a:t>9,43 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18,87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28,30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37,74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56,61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75,48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94,34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113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 50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até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59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anos</a:t>
                      </a: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1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15,92 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31,65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47,77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63,69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95,54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127,38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159,23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113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baseline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60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até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70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anos</a:t>
                      </a: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1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</a:rPr>
                        <a:t>34,22 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68,44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102,66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136,89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</a:t>
                      </a:r>
                      <a:r>
                        <a:rPr lang="en-US" sz="1600" b="1" baseline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en-US" sz="16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205,33 </a:t>
                      </a:r>
                      <a:endParaRPr lang="en-US" sz="16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273,77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342,21 </a:t>
                      </a:r>
                      <a:endParaRPr lang="en-US" sz="11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22">
            <a:extLst>
              <a:ext uri="{FF2B5EF4-FFF2-40B4-BE49-F238E27FC236}">
                <a16:creationId xmlns:a16="http://schemas.microsoft.com/office/drawing/2014/main" id="{82DF4A72-1D5A-27E0-72EC-EDDD2E1D7117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Complementar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584F203B-0550-BEB7-9A22-AA116E19B1F5}"/>
              </a:ext>
            </a:extLst>
          </p:cNvPr>
          <p:cNvGrpSpPr/>
          <p:nvPr/>
        </p:nvGrpSpPr>
        <p:grpSpPr>
          <a:xfrm>
            <a:off x="14400002" y="540726"/>
            <a:ext cx="2668798" cy="701667"/>
            <a:chOff x="0" y="0"/>
            <a:chExt cx="4978274" cy="1308863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B1B0F39-B0C6-3DD7-89ED-906EC6E76FA3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052702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5">
            <a:extLst>
              <a:ext uri="{FF2B5EF4-FFF2-40B4-BE49-F238E27FC236}">
                <a16:creationId xmlns:a16="http://schemas.microsoft.com/office/drawing/2014/main" id="{FE3E8428-5DD8-7E94-9A17-CC397CC40C00}"/>
              </a:ext>
            </a:extLst>
          </p:cNvPr>
          <p:cNvSpPr/>
          <p:nvPr/>
        </p:nvSpPr>
        <p:spPr>
          <a:xfrm>
            <a:off x="914402" y="3009900"/>
            <a:ext cx="16118096" cy="624311"/>
          </a:xfrm>
          <a:prstGeom prst="roundRect">
            <a:avLst>
              <a:gd name="adj" fmla="val 50000"/>
            </a:avLst>
          </a:prstGeom>
          <a:solidFill>
            <a:srgbClr val="ED0080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417F5F40-6053-A19C-1427-745E077F6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359600"/>
              </p:ext>
            </p:extLst>
          </p:nvPr>
        </p:nvGraphicFramePr>
        <p:xfrm>
          <a:off x="1600200" y="3086100"/>
          <a:ext cx="15240000" cy="5428093"/>
        </p:xfrm>
        <a:graphic>
          <a:graphicData uri="http://schemas.openxmlformats.org/drawingml/2006/table">
            <a:tbl>
              <a:tblPr/>
              <a:tblGrid>
                <a:gridCol w="501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3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3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65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4943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Acidentes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Pessoais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 -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Opcional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INTEGRANTE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CÔNJUGE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5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CUSTO INTEGRANTE</a:t>
                      </a: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6833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Morte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Natural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R$ 50 mil a R$ 1,1 milhão.</a:t>
                      </a:r>
                      <a:r>
                        <a:rPr lang="en-US" sz="1300" b="1" i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50%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R$ 4 - R$ 100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365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pt-BR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Invalidez Funcional Permanente</a:t>
                      </a:r>
                    </a:p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Total por Doença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100%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50%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R$ 4 - R$ 100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7178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pt-BR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Diaria</a:t>
                      </a:r>
                      <a:r>
                        <a:rPr lang="pt-BR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de Incapacidade Temporária (DIT¹)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Se você contrata R$ 100 mil → DIT máxima é </a:t>
                      </a:r>
                      <a:r>
                        <a:rPr lang="pt-BR" sz="1300" b="1" i="1" dirty="0">
                          <a:latin typeface="+mn-lt"/>
                        </a:rPr>
                        <a:t>R$ 10 mil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b="1" i="1" dirty="0">
                          <a:latin typeface="+mn-lt"/>
                        </a:rPr>
                        <a:t> </a:t>
                      </a:r>
                      <a:r>
                        <a:rPr lang="pt-BR" sz="1300" i="1" dirty="0">
                          <a:latin typeface="+mn-lt"/>
                        </a:rPr>
                        <a:t>(independente de quantos dias for).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R$ 4 - R$ 100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644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Doenças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Críticas</a:t>
                      </a: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20%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O seguro paga </a:t>
                      </a:r>
                      <a:r>
                        <a:rPr lang="pt-BR" sz="1300" b="1" i="1" dirty="0">
                          <a:latin typeface="+mn-lt"/>
                        </a:rPr>
                        <a:t>20% do valor contratado </a:t>
                      </a:r>
                      <a:r>
                        <a:rPr lang="pt-BR" sz="1300" i="1" dirty="0">
                          <a:latin typeface="+mn-lt"/>
                        </a:rPr>
                        <a:t>caso o segurado tenha: câncer,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300" i="1" dirty="0">
                          <a:latin typeface="+mn-lt"/>
                        </a:rPr>
                        <a:t>AVC (derrame), infarto, paralisia, falência renal, transplante de órgão vital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R$ 4 - R$ 100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13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 </a:t>
                      </a:r>
                      <a:r>
                        <a:rPr lang="en-US" sz="1600" b="1" dirty="0" err="1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Assistência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Funeral Titular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1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R$7.000,00 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8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R$ 4 - R$ 100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DF61EDB-EE66-06F9-D69F-A15632CA5F6C}"/>
              </a:ext>
            </a:extLst>
          </p:cNvPr>
          <p:cNvCxnSpPr/>
          <p:nvPr/>
        </p:nvCxnSpPr>
        <p:spPr>
          <a:xfrm flipV="1">
            <a:off x="6629400" y="3009900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E6BAB6D-B08D-ACC1-E1AD-7789B8975F25}"/>
              </a:ext>
            </a:extLst>
          </p:cNvPr>
          <p:cNvCxnSpPr/>
          <p:nvPr/>
        </p:nvCxnSpPr>
        <p:spPr>
          <a:xfrm flipV="1">
            <a:off x="12496800" y="294666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AFB01A6-D3B4-8725-C14A-28578423A6D7}"/>
              </a:ext>
            </a:extLst>
          </p:cNvPr>
          <p:cNvCxnSpPr/>
          <p:nvPr/>
        </p:nvCxnSpPr>
        <p:spPr>
          <a:xfrm flipV="1">
            <a:off x="14249400" y="2946661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77D7E54B-7885-C2D7-70EB-ED4A39F4F556}"/>
              </a:ext>
            </a:extLst>
          </p:cNvPr>
          <p:cNvSpPr/>
          <p:nvPr/>
        </p:nvSpPr>
        <p:spPr>
          <a:xfrm>
            <a:off x="721921" y="2946661"/>
            <a:ext cx="763980" cy="763980"/>
          </a:xfrm>
          <a:prstGeom prst="ellipse">
            <a:avLst/>
          </a:prstGeom>
          <a:solidFill>
            <a:srgbClr val="C000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05FBE0A-CDCD-E55C-6F99-2E2260B8959C}"/>
              </a:ext>
            </a:extLst>
          </p:cNvPr>
          <p:cNvSpPr/>
          <p:nvPr/>
        </p:nvSpPr>
        <p:spPr>
          <a:xfrm>
            <a:off x="931428" y="3102526"/>
            <a:ext cx="3449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a typeface="Calibri (MS) Bold"/>
                <a:cs typeface="Calibri (MS) Bold"/>
                <a:sym typeface="Calibri (MS) Bold"/>
              </a:rPr>
              <a:t>3</a:t>
            </a:r>
            <a:endParaRPr lang="pt-BR" sz="2200" dirty="0">
              <a:solidFill>
                <a:schemeClr val="bg1"/>
              </a:solidFill>
            </a:endParaRP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248D03DC-7E32-BC6C-D99F-16B088715A4F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Acidentes</a:t>
            </a: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Pessoais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id="{6E91E989-E5BA-316D-62A9-BB1479FF2101}"/>
              </a:ext>
            </a:extLst>
          </p:cNvPr>
          <p:cNvGrpSpPr/>
          <p:nvPr/>
        </p:nvGrpSpPr>
        <p:grpSpPr>
          <a:xfrm>
            <a:off x="14400002" y="540726"/>
            <a:ext cx="2668798" cy="701667"/>
            <a:chOff x="0" y="0"/>
            <a:chExt cx="4978274" cy="1308863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CA4D0FF-4F57-65A8-24CF-D2A284E106AD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4041084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108">
            <a:extLst>
              <a:ext uri="{FF2B5EF4-FFF2-40B4-BE49-F238E27FC236}">
                <a16:creationId xmlns:a16="http://schemas.microsoft.com/office/drawing/2014/main" id="{E91A34AB-B6D5-8C37-8059-E240E52A8C8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22" t="39036" r="33493" b="-6281"/>
          <a:stretch/>
        </p:blipFill>
        <p:spPr>
          <a:xfrm rot="10800000" flipH="1">
            <a:off x="7073556" y="4610100"/>
            <a:ext cx="11214444" cy="5710438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42139BA8-FBF9-50F3-E3A7-2572DB78AA6C}"/>
              </a:ext>
            </a:extLst>
          </p:cNvPr>
          <p:cNvSpPr txBox="1"/>
          <p:nvPr/>
        </p:nvSpPr>
        <p:spPr>
          <a:xfrm>
            <a:off x="1091446" y="3848100"/>
            <a:ext cx="7823953" cy="5763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500"/>
              </a:spcAft>
              <a:buClr>
                <a:srgbClr val="ED0080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cobertura garante R$ 200,00 por dia de afastamento do segurado devido a acidente, após cumprida a franquia.</a:t>
            </a:r>
          </a:p>
          <a:p>
            <a:pPr marL="342900" indent="-342900">
              <a:spcAft>
                <a:spcPts val="1500"/>
              </a:spcAft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171616"/>
              </a:solidFill>
              <a:ea typeface="Poppins"/>
              <a:cs typeface="Poppins"/>
              <a:sym typeface="Poppins"/>
            </a:endParaRPr>
          </a:p>
          <a:p>
            <a:pPr marL="342900" indent="-342900">
              <a:spcAft>
                <a:spcPts val="1500"/>
              </a:spcAft>
              <a:buClr>
                <a:srgbClr val="6C217F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 total das diárias é limitado a 10% do capital de Morte Acidental.</a:t>
            </a:r>
          </a:p>
          <a:p>
            <a:pPr marL="342900" indent="-342900">
              <a:spcAft>
                <a:spcPts val="1500"/>
              </a:spcAft>
              <a:buClr>
                <a:srgbClr val="6C217F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Durante o recebimento das diárias de um acidente, não há acúmulo caso ocorra outro acidente.</a:t>
            </a:r>
          </a:p>
          <a:p>
            <a:pPr marL="342900" indent="-342900">
              <a:spcAft>
                <a:spcPts val="1500"/>
              </a:spcAft>
              <a:buClr>
                <a:srgbClr val="6C217F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 direito a novas diárias só existe após a alta médica do primeiro acidente, se ainda houver capital disponível e respeitada a franquia.</a:t>
            </a:r>
          </a:p>
          <a:p>
            <a:pPr marL="342900" indent="-342900">
              <a:spcAft>
                <a:spcPts val="1500"/>
              </a:spcAft>
              <a:buClr>
                <a:srgbClr val="6C217F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Se o limite for atingido, um novo pedido só poderá ser feito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0A2180-CE2C-8285-0E47-97D2D5DA00FB}"/>
              </a:ext>
            </a:extLst>
          </p:cNvPr>
          <p:cNvSpPr txBox="1"/>
          <p:nvPr/>
        </p:nvSpPr>
        <p:spPr>
          <a:xfrm>
            <a:off x="1076206" y="2552700"/>
            <a:ext cx="6543794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dirty="0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Diária de Incapacidade Temporária (DIT)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B9C4920-EB3A-B45C-E7F5-54C42A6261D9}"/>
              </a:ext>
            </a:extLst>
          </p:cNvPr>
          <p:cNvSpPr txBox="1"/>
          <p:nvPr/>
        </p:nvSpPr>
        <p:spPr>
          <a:xfrm>
            <a:off x="10286999" y="3713268"/>
            <a:ext cx="6629401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500"/>
              </a:spcAft>
              <a:buClr>
                <a:srgbClr val="ED0080"/>
              </a:buClr>
              <a:buSzPct val="120000"/>
            </a:pP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Pagamento de 20% do valor contratado para a cobertura de morte e invalidez, no caso de primeiro diagnóstico </a:t>
            </a:r>
            <a:r>
              <a:rPr lang="pt-BR" sz="24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de câncer, transplante de órgão vital, paralisia, falência do rim, derrame e infarto</a:t>
            </a:r>
            <a:r>
              <a:rPr lang="pt-BR" sz="24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, ocorrido exclusivamente no período de vigência do seguro, após o cumprimento do prazo de 180 dias de carência.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A09A07AB-E1AB-998B-F64E-44F168DDF53F}"/>
              </a:ext>
            </a:extLst>
          </p:cNvPr>
          <p:cNvSpPr txBox="1"/>
          <p:nvPr/>
        </p:nvSpPr>
        <p:spPr>
          <a:xfrm>
            <a:off x="10287000" y="2552700"/>
            <a:ext cx="4495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500" dirty="0" err="1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Doenças</a:t>
            </a:r>
            <a:r>
              <a:rPr lang="en-US" sz="3500" dirty="0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 </a:t>
            </a:r>
            <a:r>
              <a:rPr lang="en-US" sz="3500" dirty="0" err="1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Críticas</a:t>
            </a:r>
            <a:endParaRPr lang="en-US" sz="3500" dirty="0">
              <a:solidFill>
                <a:srgbClr val="404040"/>
              </a:solidFill>
              <a:latin typeface="+mj-lt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042ED746-460A-96BD-7551-B1A78E5BEE8B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Acidentes</a:t>
            </a: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Pessoais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DADFC46C-6F50-8374-F647-A0FFE32DA95E}"/>
              </a:ext>
            </a:extLst>
          </p:cNvPr>
          <p:cNvGrpSpPr/>
          <p:nvPr/>
        </p:nvGrpSpPr>
        <p:grpSpPr>
          <a:xfrm>
            <a:off x="14400002" y="540726"/>
            <a:ext cx="2668798" cy="701667"/>
            <a:chOff x="0" y="0"/>
            <a:chExt cx="4978274" cy="1308863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9DCBEED-899B-68A5-5B20-009170D77242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763404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5">
            <a:extLst>
              <a:ext uri="{FF2B5EF4-FFF2-40B4-BE49-F238E27FC236}">
                <a16:creationId xmlns:a16="http://schemas.microsoft.com/office/drawing/2014/main" id="{ABC1D3AB-9D2C-4A8F-E258-DE650B7D3C56}"/>
              </a:ext>
            </a:extLst>
          </p:cNvPr>
          <p:cNvSpPr/>
          <p:nvPr/>
        </p:nvSpPr>
        <p:spPr>
          <a:xfrm>
            <a:off x="1242060" y="2476500"/>
            <a:ext cx="15826739" cy="533401"/>
          </a:xfrm>
          <a:prstGeom prst="roundRect">
            <a:avLst>
              <a:gd name="adj" fmla="val 50000"/>
            </a:avLst>
          </a:prstGeom>
          <a:solidFill>
            <a:srgbClr val="008F89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4" name="Table 8">
            <a:extLst>
              <a:ext uri="{FF2B5EF4-FFF2-40B4-BE49-F238E27FC236}">
                <a16:creationId xmlns:a16="http://schemas.microsoft.com/office/drawing/2014/main" id="{143C497E-2D04-9577-C6D1-5CB6FD0C8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988760"/>
              </p:ext>
            </p:extLst>
          </p:nvPr>
        </p:nvGraphicFramePr>
        <p:xfrm>
          <a:off x="1470660" y="2552700"/>
          <a:ext cx="15392399" cy="5469713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31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2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840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833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7322">
                <a:tc gridSpan="6"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ACIDENTES PESSOAIS - OPCIONAL</a:t>
                      </a:r>
                      <a:endParaRPr lang="en-US" sz="105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F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46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u="none" dirty="0">
                          <a:solidFill>
                            <a:srgbClr val="404040"/>
                          </a:solidFill>
                          <a:latin typeface="+mn-lt"/>
                          <a:cs typeface="Calibri (MS) Bold"/>
                          <a:sym typeface="Calibri (MS) Bold"/>
                        </a:rPr>
                        <a:t>Plano</a:t>
                      </a:r>
                      <a:endParaRPr lang="en-US" sz="1600" u="none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Morte</a:t>
                      </a:r>
                      <a:r>
                        <a:rPr lang="en-US" sz="1600" b="1" u="none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e </a:t>
                      </a: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Invalidez</a:t>
                      </a:r>
                      <a:endParaRPr lang="en-US" sz="1050" u="none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Doenças</a:t>
                      </a:r>
                      <a:r>
                        <a:rPr lang="en-US" sz="1600" b="1" u="none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Críticas</a:t>
                      </a:r>
                      <a:endParaRPr lang="en-US" sz="1050" u="none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u="none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DIT*</a:t>
                      </a:r>
                      <a:endParaRPr lang="en-US" sz="1050" u="none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Limite</a:t>
                      </a:r>
                      <a:r>
                        <a:rPr lang="en-US" sz="1600" b="1" u="none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de </a:t>
                      </a: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Diárias</a:t>
                      </a:r>
                      <a:endParaRPr lang="en-US" sz="1600" b="1" u="none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1" u="none" dirty="0" err="1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Custo</a:t>
                      </a:r>
                      <a:r>
                        <a:rPr lang="en-US" sz="1600" b="1" u="none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Mensal</a:t>
                      </a:r>
                      <a:endParaRPr lang="en-US" sz="1050" u="none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58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</a:t>
                      </a:r>
                      <a:endParaRPr lang="en-US" sz="11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  50.000,00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10.000,00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5.000,00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25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4,01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706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100.000,00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20.000,00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10.000,00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8,02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2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150.000,00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30.000,00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15.000,00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75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12,03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32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4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200.000,00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40.000,00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20.000,00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16,04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706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300.000,00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60.000,00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30.000,00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150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24,05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32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400.000,00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80.000,00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40.000,00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32,07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732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7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500.000,00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100.000,00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50.000,00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250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40,09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32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8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700.000,00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100.000,00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50.000,00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250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56,12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7323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9</a:t>
                      </a:r>
                      <a:endParaRPr lang="en-US" sz="11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  900.000,00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100.000,00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50.000,00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250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72,16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212"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5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</a:t>
                      </a:r>
                      <a:endParaRPr lang="en-US" sz="11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1.100.000,00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100.000,00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50.000,00 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250</a:t>
                      </a:r>
                      <a:endParaRPr lang="en-US" sz="1600" b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80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                   88,19 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 marL="9525" marR="9525" marT="9525" marB="9525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92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BC52EBB-E0E0-3B48-CBC9-E845A55ECAA5}"/>
              </a:ext>
            </a:extLst>
          </p:cNvPr>
          <p:cNvSpPr txBox="1"/>
          <p:nvPr/>
        </p:nvSpPr>
        <p:spPr>
          <a:xfrm>
            <a:off x="1470660" y="8220680"/>
            <a:ext cx="14554200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*DIT - A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cobertura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garante</a:t>
            </a:r>
            <a:r>
              <a:rPr lang="en-US" sz="17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 R$ 200,00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por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dia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de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afastamento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do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segurado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devido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acidente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após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cumprida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1700" b="1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franquia</a:t>
            </a:r>
            <a:r>
              <a:rPr lang="en-US" sz="1700" b="1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.</a:t>
            </a:r>
          </a:p>
          <a:p>
            <a:pPr marL="425322" lvl="1" indent="-212661" algn="l">
              <a:buFont typeface="Arial"/>
              <a:buChar char="•"/>
            </a:pP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 total das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diárias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é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limitado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1700" b="1" dirty="0">
                <a:solidFill>
                  <a:srgbClr val="404040"/>
                </a:solidFill>
                <a:ea typeface="Canva Sans Bold"/>
                <a:cs typeface="Canva Sans Bold"/>
                <a:sym typeface="Canva Sans Bold"/>
              </a:rPr>
              <a:t>10%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do capital de Morte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Acidental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.</a:t>
            </a:r>
          </a:p>
          <a:p>
            <a:pPr marL="425322" lvl="1" indent="-212661" algn="l">
              <a:buFont typeface="Arial"/>
              <a:buChar char="•"/>
            </a:pP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Durante 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recebimento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das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diárias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de um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acidente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não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há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acúmulo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caso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ocorra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outro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acidente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.</a:t>
            </a:r>
          </a:p>
          <a:p>
            <a:pPr marL="425322" lvl="1" indent="-212661" algn="l">
              <a:buFont typeface="Arial"/>
              <a:buChar char="•"/>
            </a:pP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direito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novas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diárias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só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existe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após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alta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médica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primeiro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acidente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se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ainda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houver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capital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disponível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e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respeitada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a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franquia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.</a:t>
            </a:r>
          </a:p>
          <a:p>
            <a:pPr marL="425322" lvl="1" indent="-212661" algn="l">
              <a:buFont typeface="Arial"/>
              <a:buChar char="•"/>
            </a:pP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Se 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limite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for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atingido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, um novo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pedido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só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poderá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ser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feito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para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acidentes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ocorridos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após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1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ano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do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primeiro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 </a:t>
            </a:r>
            <a:r>
              <a:rPr lang="en-US" sz="1700" dirty="0" err="1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acidente</a:t>
            </a:r>
            <a:r>
              <a:rPr lang="en-US" sz="1700" dirty="0">
                <a:solidFill>
                  <a:srgbClr val="404040"/>
                </a:solidFill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A1CD8AC6-244D-7F05-03F2-4EC80D659F6B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Acidentes</a:t>
            </a:r>
            <a:r>
              <a:rPr lang="en-US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4000" dirty="0" err="1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Pessoais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1440375-8A43-2684-61BB-1A3535FBE82F}"/>
              </a:ext>
            </a:extLst>
          </p:cNvPr>
          <p:cNvGrpSpPr/>
          <p:nvPr/>
        </p:nvGrpSpPr>
        <p:grpSpPr>
          <a:xfrm>
            <a:off x="14400002" y="540726"/>
            <a:ext cx="2668798" cy="701667"/>
            <a:chOff x="0" y="0"/>
            <a:chExt cx="4978274" cy="130886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390F123-74F5-296F-584F-6BB063CF8872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02943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: Cantos Arredondados 7">
            <a:extLst>
              <a:ext uri="{FF2B5EF4-FFF2-40B4-BE49-F238E27FC236}">
                <a16:creationId xmlns:a16="http://schemas.microsoft.com/office/drawing/2014/main" id="{6F110FFE-841D-96D9-1371-1267F3F2B4D5}"/>
              </a:ext>
            </a:extLst>
          </p:cNvPr>
          <p:cNvSpPr/>
          <p:nvPr/>
        </p:nvSpPr>
        <p:spPr>
          <a:xfrm>
            <a:off x="11649194" y="0"/>
            <a:ext cx="6665681" cy="10287000"/>
          </a:xfrm>
          <a:prstGeom prst="roundRect">
            <a:avLst>
              <a:gd name="adj" fmla="val 0"/>
            </a:avLst>
          </a:prstGeom>
          <a:solidFill>
            <a:srgbClr val="00BC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56180B72-05D8-B24C-D6CF-72A23383653A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Assistência Funeral 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8" name="Retângulo: Cantos Arredondados 30">
            <a:extLst>
              <a:ext uri="{FF2B5EF4-FFF2-40B4-BE49-F238E27FC236}">
                <a16:creationId xmlns:a16="http://schemas.microsoft.com/office/drawing/2014/main" id="{218C7EEE-48D8-4629-2982-E84F54A8BA4E}"/>
              </a:ext>
            </a:extLst>
          </p:cNvPr>
          <p:cNvSpPr/>
          <p:nvPr/>
        </p:nvSpPr>
        <p:spPr>
          <a:xfrm>
            <a:off x="1726586" y="6568589"/>
            <a:ext cx="12892148" cy="1354217"/>
          </a:xfrm>
          <a:prstGeom prst="roundRect">
            <a:avLst>
              <a:gd name="adj" fmla="val 50000"/>
            </a:avLst>
          </a:prstGeom>
          <a:solidFill>
            <a:srgbClr val="ED0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FFA46AA8-D72F-44BA-3FB1-8BB989749CEB}"/>
              </a:ext>
            </a:extLst>
          </p:cNvPr>
          <p:cNvSpPr txBox="1"/>
          <p:nvPr/>
        </p:nvSpPr>
        <p:spPr>
          <a:xfrm>
            <a:off x="3425504" y="6850551"/>
            <a:ext cx="9799112" cy="723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>
              <a:lnSpc>
                <a:spcPts val="2923"/>
              </a:lnSpc>
            </a:pPr>
            <a:r>
              <a:rPr lang="pt-BR" sz="2200" b="1" dirty="0">
                <a:solidFill>
                  <a:srgbClr val="FFFFFF"/>
                </a:solidFill>
                <a:ea typeface="Roboto Bold"/>
                <a:cs typeface="Roboto Bold"/>
                <a:sym typeface="Roboto Bold"/>
              </a:rPr>
              <a:t>Assistência Funeral 4004-4828</a:t>
            </a:r>
          </a:p>
          <a:p>
            <a:pPr marL="0" lvl="1" indent="0">
              <a:lnSpc>
                <a:spcPts val="2923"/>
              </a:lnSpc>
            </a:pPr>
            <a:r>
              <a:rPr lang="pt-BR" sz="2200" b="1" dirty="0">
                <a:solidFill>
                  <a:srgbClr val="FFFFFF"/>
                </a:solidFill>
                <a:ea typeface="Roboto Bold"/>
                <a:cs typeface="Roboto Bold"/>
                <a:sym typeface="Roboto Bold"/>
              </a:rPr>
              <a:t>Atendimento 24h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AF8089E9-865F-7E38-A57E-5C52FF9D8BDB}"/>
              </a:ext>
            </a:extLst>
          </p:cNvPr>
          <p:cNvSpPr txBox="1"/>
          <p:nvPr/>
        </p:nvSpPr>
        <p:spPr>
          <a:xfrm>
            <a:off x="1076205" y="2702492"/>
            <a:ext cx="8220194" cy="236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indicação de beneficiários é livre e pode ser modificada a qualquer tempo, bastando apenas uma nova indicação por meio de formulário da Prudential</a:t>
            </a:r>
            <a:r>
              <a:rPr lang="pt-BR" sz="22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, basta solicitar a área de P&amp;O da </a:t>
            </a:r>
            <a:r>
              <a:rPr lang="pt-BR" sz="2200" b="1" dirty="0" err="1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RIOgaleão</a:t>
            </a:r>
            <a:r>
              <a:rPr lang="pt-BR" sz="22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 </a:t>
            </a:r>
          </a:p>
          <a:p>
            <a:pPr marL="342900" indent="-342900"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endParaRPr lang="pt-BR" sz="2200" dirty="0">
              <a:solidFill>
                <a:srgbClr val="171616"/>
              </a:solidFill>
              <a:ea typeface="Poppins"/>
              <a:cs typeface="Poppins"/>
              <a:sym typeface="Poppins"/>
            </a:endParaRPr>
          </a:p>
          <a:p>
            <a:pPr marL="342900" indent="-342900"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Na ausência da indicação de beneficiários, a indenização será paga, conforme o código civil artigos 792/793 e 1829.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4F3C3F1-9E93-D248-D776-0C46D23FB3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460" y="6735673"/>
            <a:ext cx="1020047" cy="1020047"/>
          </a:xfrm>
          <a:prstGeom prst="rect">
            <a:avLst/>
          </a:prstGeom>
        </p:spPr>
      </p:pic>
      <p:pic>
        <p:nvPicPr>
          <p:cNvPr id="14" name="Gráfico 5">
            <a:extLst>
              <a:ext uri="{FF2B5EF4-FFF2-40B4-BE49-F238E27FC236}">
                <a16:creationId xmlns:a16="http://schemas.microsoft.com/office/drawing/2014/main" id="{B8D97FFB-3E93-CCA9-AE5A-DE1962CD99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820" t="15680" r="22745" b="-23983"/>
          <a:stretch>
            <a:fillRect/>
          </a:stretch>
        </p:blipFill>
        <p:spPr>
          <a:xfrm flipV="1">
            <a:off x="3429000" y="4457698"/>
            <a:ext cx="14885875" cy="5900741"/>
          </a:xfrm>
          <a:prstGeom prst="rect">
            <a:avLst/>
          </a:prstGeom>
        </p:spPr>
      </p:pic>
      <p:sp>
        <p:nvSpPr>
          <p:cNvPr id="15" name="TextBox 23">
            <a:extLst>
              <a:ext uri="{FF2B5EF4-FFF2-40B4-BE49-F238E27FC236}">
                <a16:creationId xmlns:a16="http://schemas.microsoft.com/office/drawing/2014/main" id="{DD95086B-E2D1-C97C-AF8B-0344D2441305}"/>
              </a:ext>
            </a:extLst>
          </p:cNvPr>
          <p:cNvSpPr txBox="1"/>
          <p:nvPr/>
        </p:nvSpPr>
        <p:spPr>
          <a:xfrm>
            <a:off x="12197016" y="2586018"/>
            <a:ext cx="5570035" cy="2499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Lembre-se :</a:t>
            </a:r>
          </a:p>
          <a:p>
            <a:pPr algn="ctr"/>
            <a:r>
              <a:rPr lang="pt-BR" sz="23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Informar este telefone para sua família e os instrua a procurar a área de P&amp;O da </a:t>
            </a:r>
            <a:r>
              <a:rPr lang="pt-BR" sz="2300" dirty="0" err="1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RIOgaleão</a:t>
            </a:r>
            <a:r>
              <a:rPr lang="pt-BR" sz="23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, caso ocorra Morte Natural ou Acidental, para que sejam orientados sobre a documentação necessária para recebimento da importância segurada.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2FD57C4-163E-C2EF-65EF-4C353E299B70}"/>
              </a:ext>
            </a:extLst>
          </p:cNvPr>
          <p:cNvGrpSpPr/>
          <p:nvPr/>
        </p:nvGrpSpPr>
        <p:grpSpPr>
          <a:xfrm>
            <a:off x="14372433" y="1014565"/>
            <a:ext cx="1219200" cy="1219200"/>
            <a:chOff x="14618734" y="2068023"/>
            <a:chExt cx="1219200" cy="1219200"/>
          </a:xfrm>
        </p:grpSpPr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0555F395-63FC-8D44-C547-4CAE00D8C0B3}"/>
                </a:ext>
              </a:extLst>
            </p:cNvPr>
            <p:cNvSpPr/>
            <p:nvPr/>
          </p:nvSpPr>
          <p:spPr>
            <a:xfrm>
              <a:off x="14618734" y="2068023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92941D1C-C4AA-B982-729C-A3C0940929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784158" y="2241556"/>
              <a:ext cx="888351" cy="8721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067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07DF814-4586-ADEB-FC6D-942742E9CF13}"/>
              </a:ext>
            </a:extLst>
          </p:cNvPr>
          <p:cNvSpPr/>
          <p:nvPr/>
        </p:nvSpPr>
        <p:spPr>
          <a:xfrm>
            <a:off x="10668002" y="1"/>
            <a:ext cx="7619998" cy="10306050"/>
          </a:xfrm>
          <a:prstGeom prst="roundRect">
            <a:avLst>
              <a:gd name="adj" fmla="val 0"/>
            </a:avLst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D48652ED-34AF-8376-C596-4A811FDEE22D}"/>
              </a:ext>
            </a:extLst>
          </p:cNvPr>
          <p:cNvSpPr txBox="1"/>
          <p:nvPr/>
        </p:nvSpPr>
        <p:spPr>
          <a:xfrm>
            <a:off x="11310814" y="2822004"/>
            <a:ext cx="6400800" cy="4260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+mj-lt"/>
                <a:ea typeface="Canva Sans"/>
                <a:cs typeface="Canva Sans"/>
                <a:sym typeface="Canva Sans"/>
              </a:rPr>
              <a:t>Importante:</a:t>
            </a:r>
          </a:p>
          <a:p>
            <a:pPr>
              <a:spcAft>
                <a:spcPts val="1500"/>
              </a:spcAft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Não há serviço de assistência para: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Aquisição de jazigo;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Pagamento de despesas com exumação dos corpos que já estiverem no jazigo quando do sepultamento da pessoa coberta;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Atuação nas localidades onde a legislação não permitir que o serviço de Assistência Funeral Familiar intervenha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204B4253-3254-6C46-D2E5-DA4D1AF1AFF0}"/>
              </a:ext>
            </a:extLst>
          </p:cNvPr>
          <p:cNvGrpSpPr/>
          <p:nvPr/>
        </p:nvGrpSpPr>
        <p:grpSpPr>
          <a:xfrm>
            <a:off x="13901614" y="1098716"/>
            <a:ext cx="1219200" cy="1219200"/>
            <a:chOff x="13655347" y="1066619"/>
            <a:chExt cx="1219200" cy="1219200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815369A6-DF8C-81F3-0E9D-574A4DC4EE1D}"/>
                </a:ext>
              </a:extLst>
            </p:cNvPr>
            <p:cNvSpPr/>
            <p:nvPr/>
          </p:nvSpPr>
          <p:spPr>
            <a:xfrm>
              <a:off x="13655347" y="1066619"/>
              <a:ext cx="1219200" cy="1219200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4DB10BC5-34F3-1DCD-AC5C-0F1E5CAAFA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4150647" y="1212949"/>
              <a:ext cx="228600" cy="926540"/>
            </a:xfrm>
            <a:prstGeom prst="rect">
              <a:avLst/>
            </a:prstGeom>
          </p:spPr>
        </p:pic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535E0638-9F84-6B80-385C-64B4F3D95759}"/>
              </a:ext>
            </a:extLst>
          </p:cNvPr>
          <p:cNvSpPr txBox="1"/>
          <p:nvPr/>
        </p:nvSpPr>
        <p:spPr>
          <a:xfrm>
            <a:off x="1076206" y="3050979"/>
            <a:ext cx="9058394" cy="6432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0080"/>
              </a:buClr>
              <a:buSzPct val="120000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Serão prestados exclusivamente os seguintes serviços</a:t>
            </a: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, </a:t>
            </a:r>
          </a:p>
          <a:p>
            <a:pPr>
              <a:buClr>
                <a:srgbClr val="ED0080"/>
              </a:buClr>
              <a:buSzPct val="120000"/>
            </a:pP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NÃO ultrapassando o limite contratado em sua apólice:</a:t>
            </a:r>
          </a:p>
          <a:p>
            <a:pPr>
              <a:buClr>
                <a:srgbClr val="ED0080"/>
              </a:buClr>
              <a:buSzPct val="120000"/>
            </a:pPr>
            <a:endParaRPr lang="pt-BR" sz="2200" dirty="0">
              <a:solidFill>
                <a:srgbClr val="404040"/>
              </a:solidFill>
              <a:ea typeface="Poppins"/>
              <a:cs typeface="Poppins"/>
              <a:sym typeface="Poppins"/>
            </a:endParaRP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Sepultamento ou cremação;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Locação de jazigo por até 3 (três) anos;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Passagem aérea, em classe econômica, para 1 (um) membro da família;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Urna para o sepultamento;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Coroa de flores;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Traslado do corpo, exclusivamente no Brasil, dentro do limite contratado para o serviço;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Ornamentação de urna;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Velório e paramentos (castiçais e velas que acompanham a urna);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Mesa de condolências;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Registro de óbito;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Velório;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Carro funerário;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Veículo de aluguel com motorista;</a:t>
            </a:r>
          </a:p>
          <a:p>
            <a:pPr marL="342900" indent="-342900">
              <a:buClr>
                <a:srgbClr val="822A85"/>
              </a:buClr>
              <a:buSzPct val="120000"/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Assessoria para formalidades administrativas.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D61FB0E-58E5-CD81-A77B-77778E82FB83}"/>
              </a:ext>
            </a:extLst>
          </p:cNvPr>
          <p:cNvSpPr/>
          <p:nvPr/>
        </p:nvSpPr>
        <p:spPr>
          <a:xfrm>
            <a:off x="11135166" y="9007729"/>
            <a:ext cx="6752095" cy="764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pt-BR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Despesas superiores ao limite contratado serão de responsabilidade do responsável/representante do segurado.</a:t>
            </a:r>
          </a:p>
        </p:txBody>
      </p:sp>
      <p:sp>
        <p:nvSpPr>
          <p:cNvPr id="18" name="TextBox 22">
            <a:extLst>
              <a:ext uri="{FF2B5EF4-FFF2-40B4-BE49-F238E27FC236}">
                <a16:creationId xmlns:a16="http://schemas.microsoft.com/office/drawing/2014/main" id="{03002EAC-178A-4CA4-0B31-11464C58A074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Assistência Funeral 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050BCACA-2794-F3A0-69C7-DA027B3AB506}"/>
              </a:ext>
            </a:extLst>
          </p:cNvPr>
          <p:cNvSpPr txBox="1"/>
          <p:nvPr/>
        </p:nvSpPr>
        <p:spPr>
          <a:xfrm>
            <a:off x="1076206" y="2386377"/>
            <a:ext cx="654379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dirty="0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Serviços Prestados</a:t>
            </a:r>
          </a:p>
        </p:txBody>
      </p:sp>
    </p:spTree>
    <p:extLst>
      <p:ext uri="{BB962C8B-B14F-4D97-AF65-F5344CB8AC3E}">
        <p14:creationId xmlns:p14="http://schemas.microsoft.com/office/powerpoint/2010/main" val="18734350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C1F54-460E-AC02-733F-08DAD0071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Homem de óculos e camisa azul&#10;&#10;O conteúdo gerado por IA pode estar incorreto.">
            <a:extLst>
              <a:ext uri="{FF2B5EF4-FFF2-40B4-BE49-F238E27FC236}">
                <a16:creationId xmlns:a16="http://schemas.microsoft.com/office/drawing/2014/main" id="{3449B35C-7F1F-B212-13C2-6AC00C88E9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3" t="5777" r="7809" b="-438"/>
          <a:stretch>
            <a:fillRect/>
          </a:stretch>
        </p:blipFill>
        <p:spPr>
          <a:xfrm>
            <a:off x="12218497" y="-19050"/>
            <a:ext cx="6069503" cy="10325100"/>
          </a:xfrm>
          <a:prstGeom prst="rect">
            <a:avLst/>
          </a:prstGeom>
        </p:spPr>
      </p:pic>
      <p:sp>
        <p:nvSpPr>
          <p:cNvPr id="3" name="TextBox 22">
            <a:extLst>
              <a:ext uri="{FF2B5EF4-FFF2-40B4-BE49-F238E27FC236}">
                <a16:creationId xmlns:a16="http://schemas.microsoft.com/office/drawing/2014/main" id="{BD34DCD6-E7AF-837B-AC62-590AF3CAA69E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Seguro de Vida Prudential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Seguro de Vida em Grupo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95D49093-1216-2B73-6052-C640D9A7B794}"/>
              </a:ext>
            </a:extLst>
          </p:cNvPr>
          <p:cNvSpPr txBox="1"/>
          <p:nvPr/>
        </p:nvSpPr>
        <p:spPr>
          <a:xfrm>
            <a:off x="1076206" y="2855390"/>
            <a:ext cx="7610594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pt-BR" sz="3500" b="1" dirty="0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 Portal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5B13922-57C5-BB65-A69C-40CC67F3828B}"/>
              </a:ext>
            </a:extLst>
          </p:cNvPr>
          <p:cNvSpPr txBox="1"/>
          <p:nvPr/>
        </p:nvSpPr>
        <p:spPr>
          <a:xfrm>
            <a:off x="1094287" y="3317734"/>
            <a:ext cx="10734794" cy="4008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+mj-lt"/>
              <a:buAutoNum type="arabicPeriod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Acesse </a:t>
            </a: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seguradovg.prudential.com.br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+mj-lt"/>
              <a:buAutoNum type="arabicPeriod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Clique em </a:t>
            </a: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“Primeiro acesso”, </a:t>
            </a: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preencha seu CPF e clique em OK                                  </a:t>
            </a:r>
            <a:r>
              <a:rPr lang="pt-BR" sz="2200" i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Você receberá um e-mail para cadastro da senha de acesso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+mj-lt"/>
              <a:buAutoNum type="arabicPeriod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Retorne ao portal e faça o </a:t>
            </a:r>
            <a:r>
              <a:rPr lang="pt-BR" sz="2200" dirty="0" err="1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login</a:t>
            </a: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 com seu </a:t>
            </a: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CPF</a:t>
            </a: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 </a:t>
            </a: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e senha cadastrada                                 </a:t>
            </a:r>
            <a:r>
              <a:rPr lang="pt-BR" sz="2200" i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Você receberá um novo e-mail com o código de acesso</a:t>
            </a:r>
          </a:p>
          <a:p>
            <a:pPr marL="457200" indent="-457200">
              <a:lnSpc>
                <a:spcPct val="150000"/>
              </a:lnSpc>
              <a:buClr>
                <a:srgbClr val="A2C617"/>
              </a:buClr>
              <a:buSzPct val="120000"/>
              <a:buFont typeface="+mj-lt"/>
              <a:buAutoNum type="arabicPeriod"/>
            </a:pPr>
            <a:r>
              <a:rPr lang="pt-BR" sz="2200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Insira o código recebido no portal e continue para acessar a plataforma                                                                                                      </a:t>
            </a:r>
            <a:r>
              <a:rPr lang="pt-BR" sz="2200" i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Se seu e-mail não estiver cadastrado, entre em contato com a Central de Atendimento no telefone 0800 730 0012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53E56EDC-B3AF-6499-D4D0-7BAB97DAB176}"/>
              </a:ext>
            </a:extLst>
          </p:cNvPr>
          <p:cNvSpPr txBox="1"/>
          <p:nvPr/>
        </p:nvSpPr>
        <p:spPr>
          <a:xfrm>
            <a:off x="1094287" y="7581900"/>
            <a:ext cx="654379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0080"/>
              </a:buClr>
              <a:buSzPct val="120000"/>
            </a:pPr>
            <a:r>
              <a:rPr lang="pt-BR" sz="2200" b="1" dirty="0">
                <a:solidFill>
                  <a:srgbClr val="404040"/>
                </a:solidFill>
                <a:ea typeface="Poppins"/>
                <a:cs typeface="Poppins"/>
                <a:sym typeface="Poppins"/>
              </a:rPr>
              <a:t>Aproveite muito mais praticidade e segurança para administrar o seu seguro!</a:t>
            </a:r>
          </a:p>
        </p:txBody>
      </p:sp>
      <p:pic>
        <p:nvPicPr>
          <p:cNvPr id="7" name="Gráfico 30">
            <a:extLst>
              <a:ext uri="{FF2B5EF4-FFF2-40B4-BE49-F238E27FC236}">
                <a16:creationId xmlns:a16="http://schemas.microsoft.com/office/drawing/2014/main" id="{D8D40C40-A367-9986-C468-6F56E8DD02D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576" t="-19665" r="8442" b="-3953"/>
          <a:stretch>
            <a:fillRect/>
          </a:stretch>
        </p:blipFill>
        <p:spPr>
          <a:xfrm>
            <a:off x="4343400" y="5829300"/>
            <a:ext cx="13944600" cy="4604952"/>
          </a:xfrm>
          <a:prstGeom prst="rect">
            <a:avLst/>
          </a:prstGeom>
        </p:spPr>
      </p:pic>
      <p:grpSp>
        <p:nvGrpSpPr>
          <p:cNvPr id="8" name="Group 6">
            <a:extLst>
              <a:ext uri="{FF2B5EF4-FFF2-40B4-BE49-F238E27FC236}">
                <a16:creationId xmlns:a16="http://schemas.microsoft.com/office/drawing/2014/main" id="{212CB07E-8B73-11CA-3C81-41A9AAB4060F}"/>
              </a:ext>
            </a:extLst>
          </p:cNvPr>
          <p:cNvGrpSpPr/>
          <p:nvPr/>
        </p:nvGrpSpPr>
        <p:grpSpPr>
          <a:xfrm>
            <a:off x="1066800" y="8929438"/>
            <a:ext cx="2668798" cy="701667"/>
            <a:chOff x="0" y="0"/>
            <a:chExt cx="4978274" cy="130886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CD31969A-A3FE-3683-6014-162BB2971670}"/>
                </a:ext>
              </a:extLst>
            </p:cNvPr>
            <p:cNvSpPr/>
            <p:nvPr/>
          </p:nvSpPr>
          <p:spPr>
            <a:xfrm>
              <a:off x="0" y="0"/>
              <a:ext cx="4978273" cy="1308862"/>
            </a:xfrm>
            <a:custGeom>
              <a:avLst/>
              <a:gdLst/>
              <a:ahLst/>
              <a:cxnLst/>
              <a:rect l="l" t="t" r="r" b="b"/>
              <a:pathLst>
                <a:path w="4978273" h="1308862">
                  <a:moveTo>
                    <a:pt x="0" y="0"/>
                  </a:moveTo>
                  <a:lnTo>
                    <a:pt x="4978273" y="0"/>
                  </a:lnTo>
                  <a:lnTo>
                    <a:pt x="4978273" y="1308862"/>
                  </a:lnTo>
                  <a:lnTo>
                    <a:pt x="0" y="130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5" b="-6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3788637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4DFB2-4A2C-5D56-BA01-449379AC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BBA56426-EBD4-2F83-C248-90E768CCDA3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8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2FCC3509-6853-DC61-FBF8-AAF3B130A4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008" t="26388" r="31901" b="16663"/>
          <a:stretch>
            <a:fillRect/>
          </a:stretch>
        </p:blipFill>
        <p:spPr>
          <a:xfrm rot="10800000">
            <a:off x="-3" y="-1"/>
            <a:ext cx="18287999" cy="10286998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AFF75FD3-0E4A-FC43-1F5C-8D3F4599ABDA}"/>
              </a:ext>
            </a:extLst>
          </p:cNvPr>
          <p:cNvSpPr txBox="1"/>
          <p:nvPr/>
        </p:nvSpPr>
        <p:spPr>
          <a:xfrm>
            <a:off x="1230406" y="4854895"/>
            <a:ext cx="5635619" cy="577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4"/>
              </a:lnSpc>
            </a:pPr>
            <a:r>
              <a:rPr lang="en-US" sz="3200" dirty="0" err="1">
                <a:solidFill>
                  <a:schemeClr val="bg1"/>
                </a:solidFill>
              </a:rPr>
              <a:t>Tudo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que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você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precisa</a:t>
            </a:r>
            <a:r>
              <a:rPr lang="en-US" sz="3200" dirty="0">
                <a:solidFill>
                  <a:schemeClr val="bg1"/>
                </a:solidFill>
              </a:rPr>
              <a:t> saber: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6D95DDA-B682-BBC9-15E6-14B0C77DCD8C}"/>
              </a:ext>
            </a:extLst>
          </p:cNvPr>
          <p:cNvSpPr txBox="1"/>
          <p:nvPr/>
        </p:nvSpPr>
        <p:spPr>
          <a:xfrm>
            <a:off x="1230406" y="5413054"/>
            <a:ext cx="12866594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418"/>
              </a:lnSpc>
            </a:pPr>
            <a:r>
              <a:rPr lang="en-US" sz="8800" dirty="0" err="1">
                <a:solidFill>
                  <a:schemeClr val="bg1"/>
                </a:solidFill>
                <a:latin typeface="+mj-lt"/>
              </a:rPr>
              <a:t>Previdência</a:t>
            </a:r>
            <a:br>
              <a:rPr lang="en-US" sz="8800" dirty="0">
                <a:solidFill>
                  <a:schemeClr val="bg1"/>
                </a:solidFill>
                <a:latin typeface="+mj-lt"/>
              </a:rPr>
            </a:br>
            <a:r>
              <a:rPr lang="en-US" sz="8800" dirty="0">
                <a:solidFill>
                  <a:schemeClr val="bg1"/>
                </a:solidFill>
                <a:latin typeface="+mj-lt"/>
              </a:rPr>
              <a:t>Privada</a:t>
            </a:r>
            <a:endParaRPr lang="en-US" sz="103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8790918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EA613-410B-955B-8D76-173AE50CA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3C3611E-E74C-F3BE-41B1-3B0509EF76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0" t="558" r="12748"/>
          <a:stretch>
            <a:fillRect/>
          </a:stretch>
        </p:blipFill>
        <p:spPr>
          <a:xfrm>
            <a:off x="-36286" y="-1"/>
            <a:ext cx="8282448" cy="10303329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21B0529-7AF3-875A-DC30-B0F09FA8F500}"/>
              </a:ext>
            </a:extLst>
          </p:cNvPr>
          <p:cNvSpPr/>
          <p:nvPr/>
        </p:nvSpPr>
        <p:spPr>
          <a:xfrm>
            <a:off x="8229600" y="0"/>
            <a:ext cx="10058400" cy="10287000"/>
          </a:xfrm>
          <a:prstGeom prst="rect">
            <a:avLst/>
          </a:prstGeom>
          <a:solidFill>
            <a:srgbClr val="49C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822A85"/>
              </a:solidFill>
            </a:endParaRPr>
          </a:p>
        </p:txBody>
      </p:sp>
      <p:sp>
        <p:nvSpPr>
          <p:cNvPr id="5" name="Retângulo: Cantos Arredondados 30">
            <a:extLst>
              <a:ext uri="{FF2B5EF4-FFF2-40B4-BE49-F238E27FC236}">
                <a16:creationId xmlns:a16="http://schemas.microsoft.com/office/drawing/2014/main" id="{6C4007E9-9399-A7B9-6684-3EBE55751A9D}"/>
              </a:ext>
            </a:extLst>
          </p:cNvPr>
          <p:cNvSpPr/>
          <p:nvPr/>
        </p:nvSpPr>
        <p:spPr>
          <a:xfrm>
            <a:off x="9525000" y="8124353"/>
            <a:ext cx="9525000" cy="135421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980EEEF-5D7E-D358-45F2-E6AF934B6562}"/>
              </a:ext>
            </a:extLst>
          </p:cNvPr>
          <p:cNvSpPr txBox="1"/>
          <p:nvPr/>
        </p:nvSpPr>
        <p:spPr>
          <a:xfrm>
            <a:off x="8914529" y="1886758"/>
            <a:ext cx="754380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6000" dirty="0">
                <a:solidFill>
                  <a:schemeClr val="bg1"/>
                </a:solidFill>
                <a:latin typeface="+mj-lt"/>
              </a:rPr>
              <a:t>A conquista de um futuro tranquilo começa agora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BEC11F-6516-4379-5EEE-20F6AAA88B78}"/>
              </a:ext>
            </a:extLst>
          </p:cNvPr>
          <p:cNvSpPr txBox="1"/>
          <p:nvPr/>
        </p:nvSpPr>
        <p:spPr>
          <a:xfrm>
            <a:off x="8893747" y="4961547"/>
            <a:ext cx="855518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500" dirty="0">
                <a:solidFill>
                  <a:schemeClr val="bg1"/>
                </a:solidFill>
              </a:rPr>
              <a:t>Previdência privada complementar, é </a:t>
            </a:r>
            <a:r>
              <a:rPr lang="pt-BR" sz="3500" dirty="0">
                <a:solidFill>
                  <a:schemeClr val="bg1"/>
                </a:solidFill>
                <a:latin typeface="Open Sans" panose="020B0606030504020204" pitchFamily="34" charset="0"/>
              </a:rPr>
              <a:t>uma forma de poupança para </a:t>
            </a:r>
            <a:r>
              <a:rPr lang="pt-BR" sz="3500" b="1" dirty="0">
                <a:solidFill>
                  <a:srgbClr val="822A85"/>
                </a:solidFill>
                <a:latin typeface="Open Sans" panose="020B0606030504020204" pitchFamily="34" charset="0"/>
              </a:rPr>
              <a:t>ajudá-lo a planejar seu futuro e conquistar uma aposentadoria</a:t>
            </a:r>
            <a:r>
              <a:rPr lang="pt-BR" sz="3500" dirty="0">
                <a:solidFill>
                  <a:srgbClr val="822A85"/>
                </a:solidFill>
                <a:latin typeface="Open Sans" panose="020B0606030504020204" pitchFamily="34" charset="0"/>
              </a:rPr>
              <a:t> </a:t>
            </a:r>
            <a:r>
              <a:rPr lang="pt-BR" sz="3500" b="1" dirty="0">
                <a:solidFill>
                  <a:srgbClr val="822A85"/>
                </a:solidFill>
                <a:latin typeface="Open Sans" panose="020B0606030504020204" pitchFamily="34" charset="0"/>
              </a:rPr>
              <a:t>mais tranquila</a:t>
            </a:r>
            <a:r>
              <a:rPr lang="pt-BR" sz="3500" dirty="0">
                <a:solidFill>
                  <a:srgbClr val="822A85"/>
                </a:solidFill>
                <a:latin typeface="Open Sans" panose="020B0606030504020204" pitchFamily="34" charset="0"/>
              </a:rPr>
              <a:t>.</a:t>
            </a:r>
          </a:p>
        </p:txBody>
      </p:sp>
      <p:pic>
        <p:nvPicPr>
          <p:cNvPr id="9" name="Gráfico 3">
            <a:extLst>
              <a:ext uri="{FF2B5EF4-FFF2-40B4-BE49-F238E27FC236}">
                <a16:creationId xmlns:a16="http://schemas.microsoft.com/office/drawing/2014/main" id="{A62203DD-AE8C-C2C7-DDED-030624F9C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6770" t="9377" r="36011" b="-17720"/>
          <a:stretch>
            <a:fillRect/>
          </a:stretch>
        </p:blipFill>
        <p:spPr>
          <a:xfrm rot="5400000">
            <a:off x="2546399" y="4587241"/>
            <a:ext cx="7235388" cy="41641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6EAC61C-6423-58C9-0404-C898A54D11A2}"/>
              </a:ext>
            </a:extLst>
          </p:cNvPr>
          <p:cNvGrpSpPr/>
          <p:nvPr/>
        </p:nvGrpSpPr>
        <p:grpSpPr>
          <a:xfrm>
            <a:off x="14241957" y="8432240"/>
            <a:ext cx="3206972" cy="848678"/>
            <a:chOff x="0" y="0"/>
            <a:chExt cx="4275962" cy="1131571"/>
          </a:xfrm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F0757E03-9A59-7A3B-6676-58B91A203528}"/>
                </a:ext>
              </a:extLst>
            </p:cNvPr>
            <p:cNvSpPr/>
            <p:nvPr/>
          </p:nvSpPr>
          <p:spPr>
            <a:xfrm>
              <a:off x="0" y="0"/>
              <a:ext cx="4275963" cy="1131570"/>
            </a:xfrm>
            <a:custGeom>
              <a:avLst/>
              <a:gdLst/>
              <a:ahLst/>
              <a:cxnLst/>
              <a:rect l="l" t="t" r="r" b="b"/>
              <a:pathLst>
                <a:path w="4275963" h="1131570">
                  <a:moveTo>
                    <a:pt x="0" y="0"/>
                  </a:moveTo>
                  <a:lnTo>
                    <a:pt x="4275963" y="0"/>
                  </a:lnTo>
                  <a:lnTo>
                    <a:pt x="4275963" y="1131570"/>
                  </a:lnTo>
                  <a:lnTo>
                    <a:pt x="0" y="1131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6" b="-25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7F8D1927-7F5A-10B4-3FDB-CA444CC00442}"/>
              </a:ext>
            </a:extLst>
          </p:cNvPr>
          <p:cNvGrpSpPr/>
          <p:nvPr/>
        </p:nvGrpSpPr>
        <p:grpSpPr>
          <a:xfrm>
            <a:off x="9807816" y="8322004"/>
            <a:ext cx="4057184" cy="958914"/>
            <a:chOff x="0" y="0"/>
            <a:chExt cx="3935476" cy="930148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C819BEC0-BEF4-C8D0-454E-78BB216B02BC}"/>
                </a:ext>
              </a:extLst>
            </p:cNvPr>
            <p:cNvSpPr/>
            <p:nvPr/>
          </p:nvSpPr>
          <p:spPr>
            <a:xfrm>
              <a:off x="0" y="0"/>
              <a:ext cx="3935476" cy="930148"/>
            </a:xfrm>
            <a:custGeom>
              <a:avLst/>
              <a:gdLst/>
              <a:ahLst/>
              <a:cxnLst/>
              <a:rect l="l" t="t" r="r" b="b"/>
              <a:pathLst>
                <a:path w="3935476" h="930148">
                  <a:moveTo>
                    <a:pt x="0" y="0"/>
                  </a:moveTo>
                  <a:lnTo>
                    <a:pt x="3935476" y="0"/>
                  </a:lnTo>
                  <a:lnTo>
                    <a:pt x="3935476" y="930148"/>
                  </a:lnTo>
                  <a:lnTo>
                    <a:pt x="0" y="930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2422" b="-3242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757757519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>
            <a:extLst>
              <a:ext uri="{FF2B5EF4-FFF2-40B4-BE49-F238E27FC236}">
                <a16:creationId xmlns:a16="http://schemas.microsoft.com/office/drawing/2014/main" id="{6C4EEC5F-79F4-33FC-EC61-5BAEEAD3774B}"/>
              </a:ext>
            </a:extLst>
          </p:cNvPr>
          <p:cNvSpPr txBox="1"/>
          <p:nvPr/>
        </p:nvSpPr>
        <p:spPr>
          <a:xfrm>
            <a:off x="1066800" y="6558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Complementar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55F865DE-B016-E3C9-0924-8AA0DC40D712}"/>
              </a:ext>
            </a:extLst>
          </p:cNvPr>
          <p:cNvSpPr txBox="1"/>
          <p:nvPr/>
        </p:nvSpPr>
        <p:spPr>
          <a:xfrm>
            <a:off x="1238250" y="3405584"/>
            <a:ext cx="6567761" cy="5016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spcAft>
                <a:spcPts val="1500"/>
              </a:spcAft>
              <a:buClr>
                <a:srgbClr val="822A85"/>
              </a:buClr>
              <a:buSzPct val="120000"/>
              <a:buFont typeface="+mj-lt"/>
              <a:buAutoNum type="arabicPeriod"/>
            </a:pP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empresa faz contribuições em seu nome: 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de acordo com a regras do plano.</a:t>
            </a:r>
          </a:p>
          <a:p>
            <a:pPr marL="457200" indent="-457200">
              <a:spcAft>
                <a:spcPts val="1500"/>
              </a:spcAft>
              <a:buClr>
                <a:srgbClr val="822A85"/>
              </a:buClr>
              <a:buSzPct val="120000"/>
              <a:buFont typeface="+mj-lt"/>
              <a:buAutoNum type="arabicPeriod"/>
            </a:pP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Praticidade dos 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descontos das contribuições em folha de pagamento.</a:t>
            </a:r>
          </a:p>
          <a:p>
            <a:pPr marL="457200" indent="-457200">
              <a:spcAft>
                <a:spcPts val="1500"/>
              </a:spcAft>
              <a:buClr>
                <a:srgbClr val="822A85"/>
              </a:buClr>
              <a:buSzPct val="120000"/>
              <a:buFont typeface="+mj-lt"/>
              <a:buAutoNum type="arabicPeriod"/>
            </a:pP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 despesa de administração é 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paga pela empresa.</a:t>
            </a:r>
          </a:p>
          <a:p>
            <a:pPr marL="457200" indent="-457200">
              <a:spcAft>
                <a:spcPts val="1500"/>
              </a:spcAft>
              <a:buClr>
                <a:srgbClr val="822A85"/>
              </a:buClr>
              <a:buSzPct val="120000"/>
              <a:buFont typeface="+mj-lt"/>
              <a:buAutoNum type="arabicPeriod"/>
            </a:pP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Caso se desligue da empresa antes de se aposentar, 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 Plano lhe oferece opções atraentes.</a:t>
            </a:r>
          </a:p>
          <a:p>
            <a:pPr marL="457200" indent="-457200">
              <a:spcAft>
                <a:spcPts val="1500"/>
              </a:spcAft>
              <a:buClr>
                <a:srgbClr val="822A85"/>
              </a:buClr>
              <a:buSzPct val="120000"/>
              <a:buFont typeface="+mj-lt"/>
              <a:buAutoNum type="arabicPeriod"/>
            </a:pP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O Plano oferece cobertura em diversas situações, </a:t>
            </a:r>
            <a:r>
              <a:rPr lang="pt-BR" sz="23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Aposentadoria, Invalidez e Morte</a:t>
            </a:r>
            <a:r>
              <a:rPr lang="pt-BR" sz="23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4BCA1CC8-EC9A-94C5-63B5-2354AE89A92A}"/>
              </a:ext>
            </a:extLst>
          </p:cNvPr>
          <p:cNvSpPr txBox="1"/>
          <p:nvPr/>
        </p:nvSpPr>
        <p:spPr>
          <a:xfrm>
            <a:off x="1238250" y="2794649"/>
            <a:ext cx="6315194" cy="385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3500" b="1" dirty="0" err="1">
                <a:latin typeface="+mj-lt"/>
                <a:sym typeface="Poppins Bold"/>
              </a:rPr>
              <a:t>Vantagens</a:t>
            </a:r>
            <a:r>
              <a:rPr lang="en-US" sz="3500" b="1" dirty="0">
                <a:latin typeface="+mj-lt"/>
                <a:sym typeface="Poppins Bold"/>
              </a:rPr>
              <a:t> de </a:t>
            </a:r>
            <a:r>
              <a:rPr lang="en-US" sz="3500" b="1" dirty="0" err="1">
                <a:latin typeface="+mj-lt"/>
                <a:sym typeface="Poppins Bold"/>
              </a:rPr>
              <a:t>participar</a:t>
            </a:r>
            <a:r>
              <a:rPr lang="en-US" sz="3500" b="1" dirty="0">
                <a:latin typeface="+mj-lt"/>
                <a:sym typeface="Poppins Bold"/>
              </a:rPr>
              <a:t>:</a:t>
            </a:r>
          </a:p>
        </p:txBody>
      </p:sp>
      <p:pic>
        <p:nvPicPr>
          <p:cNvPr id="5" name="Gráfico 26">
            <a:extLst>
              <a:ext uri="{FF2B5EF4-FFF2-40B4-BE49-F238E27FC236}">
                <a16:creationId xmlns:a16="http://schemas.microsoft.com/office/drawing/2014/main" id="{B593C5BA-A768-E6AD-A38A-104699631E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28316" r="28771"/>
          <a:stretch>
            <a:fillRect/>
          </a:stretch>
        </p:blipFill>
        <p:spPr>
          <a:xfrm rot="5400000" flipV="1">
            <a:off x="2954577" y="1810967"/>
            <a:ext cx="13504372" cy="3447694"/>
          </a:xfrm>
          <a:prstGeom prst="rect">
            <a:avLst/>
          </a:prstGeom>
        </p:spPr>
      </p:pic>
      <p:pic>
        <p:nvPicPr>
          <p:cNvPr id="6" name="Imagem 5" descr="Mulher com as mãos na cintura&#10;&#10;O conteúdo gerado por IA pode estar incorreto.">
            <a:extLst>
              <a:ext uri="{FF2B5EF4-FFF2-40B4-BE49-F238E27FC236}">
                <a16:creationId xmlns:a16="http://schemas.microsoft.com/office/drawing/2014/main" id="{740B99A7-A35B-D1C7-144E-A7D29B21D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610" y="0"/>
            <a:ext cx="685739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8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30">
            <a:extLst>
              <a:ext uri="{FF2B5EF4-FFF2-40B4-BE49-F238E27FC236}">
                <a16:creationId xmlns:a16="http://schemas.microsoft.com/office/drawing/2014/main" id="{EF6E78CA-4F3B-D422-CBC5-9BB5AFD32D75}"/>
              </a:ext>
            </a:extLst>
          </p:cNvPr>
          <p:cNvSpPr/>
          <p:nvPr/>
        </p:nvSpPr>
        <p:spPr>
          <a:xfrm>
            <a:off x="2558143" y="2896668"/>
            <a:ext cx="13628913" cy="1713432"/>
          </a:xfrm>
          <a:prstGeom prst="roundRect">
            <a:avLst>
              <a:gd name="adj" fmla="val 50000"/>
            </a:avLst>
          </a:prstGeom>
          <a:solidFill>
            <a:srgbClr val="ED0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C4A30FE-14D5-0013-D12B-3B558DD566FE}"/>
              </a:ext>
            </a:extLst>
          </p:cNvPr>
          <p:cNvSpPr/>
          <p:nvPr/>
        </p:nvSpPr>
        <p:spPr>
          <a:xfrm>
            <a:off x="4114800" y="3176398"/>
            <a:ext cx="792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O cálculo da Contribuição Regular será realizado com aplicação de um </a:t>
            </a:r>
            <a:r>
              <a:rPr lang="pt-BR" sz="2200" b="1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percentual inteiro de 1% a 12%, </a:t>
            </a:r>
            <a:r>
              <a:rPr lang="pt-BR" sz="2200" dirty="0">
                <a:solidFill>
                  <a:schemeClr val="bg1"/>
                </a:solidFill>
                <a:ea typeface="Canva Sans"/>
                <a:cs typeface="Canva Sans"/>
                <a:sym typeface="Canva Sans"/>
              </a:rPr>
              <a:t>definido pelo próprio Participante sobre o Salário de Contribuição.</a:t>
            </a:r>
          </a:p>
        </p:txBody>
      </p:sp>
      <p:sp>
        <p:nvSpPr>
          <p:cNvPr id="4" name="Freeform 15">
            <a:extLst>
              <a:ext uri="{FF2B5EF4-FFF2-40B4-BE49-F238E27FC236}">
                <a16:creationId xmlns:a16="http://schemas.microsoft.com/office/drawing/2014/main" id="{5DB184CA-F009-7E96-CED3-C24AFA7582EB}"/>
              </a:ext>
            </a:extLst>
          </p:cNvPr>
          <p:cNvSpPr/>
          <p:nvPr/>
        </p:nvSpPr>
        <p:spPr>
          <a:xfrm>
            <a:off x="2253343" y="5725534"/>
            <a:ext cx="13628914" cy="472279"/>
          </a:xfrm>
          <a:prstGeom prst="roundRect">
            <a:avLst>
              <a:gd name="adj" fmla="val 50000"/>
            </a:avLst>
          </a:prstGeom>
          <a:solidFill>
            <a:srgbClr val="A2C617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7376C9C0-4A3F-AC2A-83FF-2333A2337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024071"/>
              </p:ext>
            </p:extLst>
          </p:nvPr>
        </p:nvGraphicFramePr>
        <p:xfrm>
          <a:off x="2558143" y="5769356"/>
          <a:ext cx="13030200" cy="3008676"/>
        </p:xfrm>
        <a:graphic>
          <a:graphicData uri="http://schemas.openxmlformats.org/drawingml/2006/table">
            <a:tbl>
              <a:tblPr/>
              <a:tblGrid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227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SALÁRIO CONTRIBUIÇÃO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PERCENTUAL ESCOLHIDO (1% A 12%)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CÁLCULO DA CONTRIBUIÇÃO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07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R$ 2.500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</a:t>
                      </a: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4%</a:t>
                      </a:r>
                      <a:endParaRPr lang="en-US" sz="1600" b="0" i="1" dirty="0">
                        <a:solidFill>
                          <a:srgbClr val="FF000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2.500,00 x 4% = </a:t>
                      </a:r>
                      <a:r>
                        <a:rPr lang="pt-BR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R$ 100</a:t>
                      </a: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909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R$ 3.600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5%</a:t>
                      </a:r>
                      <a:endParaRPr lang="pt-BR" sz="1600" b="0" i="1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r>
                        <a:rPr lang="pt-BR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3.600,00 x 5% = </a:t>
                      </a:r>
                      <a:r>
                        <a:rPr lang="pt-BR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R$ 180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735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R$ 5.200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7%</a:t>
                      </a:r>
                      <a:endParaRPr lang="pt-BR" sz="1600" b="0" i="1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 </a:t>
                      </a:r>
                      <a:r>
                        <a:rPr lang="pt-BR" sz="16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5.200,00 x 7% =</a:t>
                      </a:r>
                      <a:r>
                        <a:rPr lang="pt-BR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R$ 364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735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   R$ 10.000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12%</a:t>
                      </a: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dirty="0">
                          <a:latin typeface="+mn-lt"/>
                        </a:rPr>
                        <a:t>10.000,00 x 12% = </a:t>
                      </a:r>
                      <a:r>
                        <a:rPr lang="pt-BR" sz="1600" b="1" dirty="0">
                          <a:latin typeface="+mn-lt"/>
                        </a:rPr>
                        <a:t>R$ 1.200</a:t>
                      </a: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2BA2FF4-DFCD-5F42-E16F-349100A72EDC}"/>
              </a:ext>
            </a:extLst>
          </p:cNvPr>
          <p:cNvCxnSpPr/>
          <p:nvPr/>
        </p:nvCxnSpPr>
        <p:spPr>
          <a:xfrm flipV="1">
            <a:off x="6825343" y="5629917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3EE0487-A6AA-6BDA-AE26-E33619AF5513}"/>
              </a:ext>
            </a:extLst>
          </p:cNvPr>
          <p:cNvCxnSpPr/>
          <p:nvPr/>
        </p:nvCxnSpPr>
        <p:spPr>
          <a:xfrm flipV="1">
            <a:off x="11321143" y="5629917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0">
            <a:extLst>
              <a:ext uri="{FF2B5EF4-FFF2-40B4-BE49-F238E27FC236}">
                <a16:creationId xmlns:a16="http://schemas.microsoft.com/office/drawing/2014/main" id="{C5825252-541A-D3A8-34FE-B26E14037BEA}"/>
              </a:ext>
            </a:extLst>
          </p:cNvPr>
          <p:cNvSpPr txBox="1"/>
          <p:nvPr/>
        </p:nvSpPr>
        <p:spPr>
          <a:xfrm>
            <a:off x="2623457" y="5146633"/>
            <a:ext cx="7610594" cy="368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pt-BR" sz="2400" b="1" dirty="0">
                <a:solidFill>
                  <a:srgbClr val="A2C617"/>
                </a:solidFill>
                <a:latin typeface="+mj-lt"/>
                <a:ea typeface="Poppins Bold"/>
                <a:cs typeface="Poppins Bold"/>
                <a:sym typeface="Poppins Bold"/>
              </a:rPr>
              <a:t>Exemplos: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C8653E36-2546-E145-5186-3BBFAD411F64}"/>
              </a:ext>
            </a:extLst>
          </p:cNvPr>
          <p:cNvSpPr txBox="1"/>
          <p:nvPr/>
        </p:nvSpPr>
        <p:spPr>
          <a:xfrm>
            <a:off x="2623457" y="9052839"/>
            <a:ext cx="1226820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1600" dirty="0">
                <a:solidFill>
                  <a:srgbClr val="1C1C1C"/>
                </a:solidFill>
                <a:ea typeface="Canva Sans"/>
                <a:cs typeface="Canva Sans"/>
                <a:sym typeface="Canva Sans"/>
              </a:rPr>
              <a:t>Salário de Contribuição = salário base nominal do Participante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08F7E979-E7B2-5E94-A2AA-8B83C1798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7511" t="-9267" r="-52" b="-1"/>
          <a:stretch>
            <a:fillRect/>
          </a:stretch>
        </p:blipFill>
        <p:spPr>
          <a:xfrm rot="10800000">
            <a:off x="6629400" y="-38101"/>
            <a:ext cx="11669664" cy="5181600"/>
          </a:xfrm>
          <a:prstGeom prst="rect">
            <a:avLst/>
          </a:prstGeom>
        </p:spPr>
      </p:pic>
      <p:pic>
        <p:nvPicPr>
          <p:cNvPr id="11" name="Imagem 10" descr="Ícone&#10;&#10;O conteúdo gerado por IA pode estar incorreto.">
            <a:extLst>
              <a:ext uri="{FF2B5EF4-FFF2-40B4-BE49-F238E27FC236}">
                <a16:creationId xmlns:a16="http://schemas.microsoft.com/office/drawing/2014/main" id="{9E643DE6-5A5D-03E0-678A-2BB88881C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533" y="3293611"/>
            <a:ext cx="796567" cy="873569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B3CBBA10-2C7C-A12B-341A-85B011477ABA}"/>
              </a:ext>
            </a:extLst>
          </p:cNvPr>
          <p:cNvSpPr/>
          <p:nvPr/>
        </p:nvSpPr>
        <p:spPr>
          <a:xfrm>
            <a:off x="2840216" y="3120795"/>
            <a:ext cx="1219200" cy="1219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BD835F87-3066-C7E9-52B1-A20E67ECE5CE}"/>
              </a:ext>
            </a:extLst>
          </p:cNvPr>
          <p:cNvSpPr txBox="1"/>
          <p:nvPr/>
        </p:nvSpPr>
        <p:spPr>
          <a:xfrm>
            <a:off x="1219200" y="808295"/>
            <a:ext cx="9896594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Contribuições I Regular Participante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7864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5">
            <a:extLst>
              <a:ext uri="{FF2B5EF4-FFF2-40B4-BE49-F238E27FC236}">
                <a16:creationId xmlns:a16="http://schemas.microsoft.com/office/drawing/2014/main" id="{D620F49E-37D2-1FAA-E65E-7C3F7F3F0242}"/>
              </a:ext>
            </a:extLst>
          </p:cNvPr>
          <p:cNvSpPr/>
          <p:nvPr/>
        </p:nvSpPr>
        <p:spPr>
          <a:xfrm>
            <a:off x="1447800" y="2602397"/>
            <a:ext cx="16002000" cy="823784"/>
          </a:xfrm>
          <a:prstGeom prst="roundRect">
            <a:avLst>
              <a:gd name="adj" fmla="val 50000"/>
            </a:avLst>
          </a:prstGeom>
          <a:solidFill>
            <a:srgbClr val="ED0080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14" name="Table 8">
            <a:extLst>
              <a:ext uri="{FF2B5EF4-FFF2-40B4-BE49-F238E27FC236}">
                <a16:creationId xmlns:a16="http://schemas.microsoft.com/office/drawing/2014/main" id="{3924FDA6-9CD3-1327-7BB0-62689A4A0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500861"/>
              </p:ext>
            </p:extLst>
          </p:nvPr>
        </p:nvGraphicFramePr>
        <p:xfrm>
          <a:off x="1828801" y="2602397"/>
          <a:ext cx="15239999" cy="5771893"/>
        </p:xfrm>
        <a:graphic>
          <a:graphicData uri="http://schemas.openxmlformats.org/drawingml/2006/table">
            <a:tbl>
              <a:tblPr/>
              <a:tblGrid>
                <a:gridCol w="2394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8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23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6701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47891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816378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Carteira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2025 até </a:t>
                      </a:r>
                      <a:r>
                        <a:rPr lang="pt-BR" sz="1400" b="0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Jun</a:t>
                      </a:r>
                      <a:endParaRPr lang="pt-BR" sz="1400" b="0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2024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2023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2022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2021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2020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2019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2018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2017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2016</a:t>
                      </a: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Acumulado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794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  </a:t>
                      </a:r>
                      <a:r>
                        <a:rPr lang="pt-BR" sz="1400" b="1" dirty="0" err="1">
                          <a:solidFill>
                            <a:srgbClr val="404040"/>
                          </a:solidFill>
                        </a:rPr>
                        <a:t>RIOgaleão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</a:t>
                      </a:r>
                      <a:r>
                        <a:rPr lang="pt-BR" sz="1400" b="1" dirty="0" err="1">
                          <a:solidFill>
                            <a:srgbClr val="404040"/>
                          </a:solidFill>
                        </a:rPr>
                        <a:t>Prev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1 (C11)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6,45%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i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10,47%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9,17%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11,46%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4,84%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2,79%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6,76%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7,14%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10,03%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13,73%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121,87%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  </a:t>
                      </a:r>
                      <a:r>
                        <a:rPr lang="pt-BR" sz="1400" b="1" dirty="0" err="1">
                          <a:solidFill>
                            <a:srgbClr val="404040"/>
                          </a:solidFill>
                        </a:rPr>
                        <a:t>RIOgaleão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</a:t>
                      </a:r>
                      <a:r>
                        <a:rPr lang="pt-BR" sz="1400" b="1" dirty="0" err="1">
                          <a:solidFill>
                            <a:srgbClr val="404040"/>
                          </a:solidFill>
                        </a:rPr>
                        <a:t>Prev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2 (C5)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6,24%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3,95%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17,09%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8,23%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-2,18%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6,29%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13,22%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10,37%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14,59%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20,08%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150,20%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922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4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pt-BR" sz="1400" b="1" dirty="0" err="1">
                          <a:solidFill>
                            <a:srgbClr val="404040"/>
                          </a:solidFill>
                        </a:rPr>
                        <a:t>RIOgaleão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</a:t>
                      </a:r>
                      <a:r>
                        <a:rPr lang="pt-BR" sz="1400" b="1" dirty="0" err="1">
                          <a:solidFill>
                            <a:srgbClr val="404040"/>
                          </a:solidFill>
                        </a:rPr>
                        <a:t>Prev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3 (C3)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6,95%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6,11%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12,40%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6,36%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-4,99%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8,93%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17,59%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11,61%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16,34%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23,75%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165,31%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892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4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pt-BR" sz="1400" b="1" dirty="0" err="1"/>
                        <a:t>RIOgaleão</a:t>
                      </a:r>
                      <a:r>
                        <a:rPr lang="pt-BR" sz="1400" b="1" dirty="0"/>
                        <a:t> </a:t>
                      </a:r>
                      <a:r>
                        <a:rPr lang="pt-BR" sz="1400" b="1" dirty="0" err="1"/>
                        <a:t>Prev</a:t>
                      </a:r>
                      <a:r>
                        <a:rPr lang="pt-BR" sz="1400" b="1" dirty="0"/>
                        <a:t> 4 (C6)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8,91%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1,23%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16,03%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4,59%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-8,11%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5,92%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20,42%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11,98%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17,20%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26,82%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latin typeface="+mn-lt"/>
                        </a:rPr>
                        <a:t>161,00%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892">
                <a:tc gridSpan="12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Indicadores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00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1" dirty="0">
                        <a:latin typeface="+mn-lt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892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IPCA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tx1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2,99%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4,83%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4,62%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5,78%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10,06%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4,52%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4,31%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3,79%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2,95%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latin typeface="+mn-lt"/>
                        </a:rPr>
                        <a:t>6,29%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latin typeface="+mn-lt"/>
                        </a:rPr>
                        <a:t>62,82%  </a:t>
                      </a: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892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CDI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6,42%</a:t>
                      </a:r>
                      <a:endParaRPr lang="pt-BR" sz="14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10,88%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13,04%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12,39%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4,44%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2,73%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5,97%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6,42%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9,93%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14,00%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127,30%</a:t>
                      </a:r>
                      <a:endParaRPr lang="pt-BR" sz="1400" b="1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892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IMA-S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6,55%</a:t>
                      </a:r>
                      <a:endParaRPr lang="pt-BR" sz="14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11,11%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13,05%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12,37%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4,40%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2,77%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5,99%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6,40%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10,16%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13,84%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128,18%</a:t>
                      </a:r>
                      <a:endParaRPr lang="pt-BR" sz="1400" b="1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892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IRF-M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10,77%</a:t>
                      </a:r>
                      <a:endParaRPr lang="pt-BR" sz="14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1,86%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16,51%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8,82%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-1,99%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6,69%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12,03%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10,73%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15,19%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23,37%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163,71%</a:t>
                      </a:r>
                      <a:endParaRPr lang="pt-BR" sz="1400" b="1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243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IMA-B5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6,04%</a:t>
                      </a:r>
                      <a:endParaRPr lang="pt-BR" sz="14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6,16%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12,13%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9,78%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4,57%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8,04%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13,15%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9,87%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12,58%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15,48%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153,00%</a:t>
                      </a:r>
                      <a:endParaRPr lang="pt-BR" sz="1400" b="1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8177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Ibovespa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15,44%</a:t>
                      </a:r>
                      <a:endParaRPr lang="pt-BR" sz="14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-10,36%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22,28%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-4,69%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-11,93%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1,87%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31,58%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15,03%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26,86%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38,91%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216,98%</a:t>
                      </a:r>
                      <a:endParaRPr lang="pt-BR" sz="1400" b="1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8177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   S&amp;P R$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-6,77%</a:t>
                      </a:r>
                      <a:endParaRPr lang="pt-BR" sz="1400" b="0" dirty="0">
                        <a:solidFill>
                          <a:schemeClr val="tx1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57,72%</a:t>
                      </a:r>
                      <a:endParaRPr lang="en-US" sz="1400" b="0" i="0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15,27%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-24,68%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36,26%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49,89%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34,06%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9,83%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21,21%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/>
                        <a:t>11,22%</a:t>
                      </a:r>
                      <a:endParaRPr lang="pt-BR" sz="1400" b="0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/>
                        <a:t>417,58%</a:t>
                      </a:r>
                      <a:endParaRPr lang="pt-BR" sz="1400" b="1" dirty="0">
                        <a:latin typeface="+mn-lt"/>
                      </a:endParaRPr>
                    </a:p>
                  </a:txBody>
                  <a:tcPr marL="7861" marR="7861" marT="7861" marB="7861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TextBox 4">
            <a:extLst>
              <a:ext uri="{FF2B5EF4-FFF2-40B4-BE49-F238E27FC236}">
                <a16:creationId xmlns:a16="http://schemas.microsoft.com/office/drawing/2014/main" id="{2A0AF6A9-B34D-B0B6-ECFD-5922107B9A5D}"/>
              </a:ext>
            </a:extLst>
          </p:cNvPr>
          <p:cNvSpPr txBox="1"/>
          <p:nvPr/>
        </p:nvSpPr>
        <p:spPr>
          <a:xfrm>
            <a:off x="1828801" y="8555129"/>
            <a:ext cx="122682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40"/>
              </a:lnSpc>
            </a:pP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Para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acompanhar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os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relatórios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rentabilidade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ea typeface="Arial Bold"/>
                <a:cs typeface="Arial Bold"/>
                <a:sym typeface="Arial Bold"/>
              </a:rPr>
              <a:t>mensalmente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acesse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1600" u="sng" dirty="0">
                <a:solidFill>
                  <a:srgbClr val="0000FF"/>
                </a:solidFill>
                <a:ea typeface="Arial"/>
                <a:cs typeface="Arial"/>
                <a:sym typeface="Arial"/>
                <a:hlinkClick r:id="rId2" tooltip="http://www.multiprev.com.br/"/>
              </a:rPr>
              <a:t>www.multiprev.com.br</a:t>
            </a:r>
            <a:r>
              <a:rPr lang="en-US" sz="1600" dirty="0">
                <a:solidFill>
                  <a:srgbClr val="0462C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&gt;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Entrar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no Plano &gt; </a:t>
            </a:r>
            <a:r>
              <a:rPr lang="en-US" sz="160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Investimentos</a:t>
            </a:r>
            <a:r>
              <a:rPr lang="en-US" sz="16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12522636-CA58-82A5-9825-3ED40560E400}"/>
              </a:ext>
            </a:extLst>
          </p:cNvPr>
          <p:cNvSpPr txBox="1"/>
          <p:nvPr/>
        </p:nvSpPr>
        <p:spPr>
          <a:xfrm>
            <a:off x="1828801" y="9151092"/>
            <a:ext cx="12268200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40"/>
              </a:lnSpc>
            </a:pPr>
            <a:r>
              <a:rPr lang="pt-BR" sz="2200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A rentabilidade obtida no passado não representa garantia de rentabilidade futura.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52C431C9-BB3D-A804-AAE6-88AA4924B046}"/>
              </a:ext>
            </a:extLst>
          </p:cNvPr>
          <p:cNvSpPr txBox="1"/>
          <p:nvPr/>
        </p:nvSpPr>
        <p:spPr>
          <a:xfrm>
            <a:off x="1219200" y="808295"/>
            <a:ext cx="876300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Rentabilidade Líquida das Carteiras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18" name="Gráfico 26">
            <a:extLst>
              <a:ext uri="{FF2B5EF4-FFF2-40B4-BE49-F238E27FC236}">
                <a16:creationId xmlns:a16="http://schemas.microsoft.com/office/drawing/2014/main" id="{CE75AD13-2604-BF79-974C-1FE1FF9696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17" t="-27674" r="52670" b="-1"/>
          <a:stretch>
            <a:fillRect/>
          </a:stretch>
        </p:blipFill>
        <p:spPr>
          <a:xfrm flipV="1">
            <a:off x="13335000" y="-35074"/>
            <a:ext cx="4953000" cy="344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6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15564BD-960D-9D58-0126-95F93A96A66C}"/>
              </a:ext>
            </a:extLst>
          </p:cNvPr>
          <p:cNvSpPr/>
          <p:nvPr/>
        </p:nvSpPr>
        <p:spPr>
          <a:xfrm>
            <a:off x="10830857" y="-34345"/>
            <a:ext cx="7457144" cy="103213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: Cantos Arredondados 7">
            <a:extLst>
              <a:ext uri="{FF2B5EF4-FFF2-40B4-BE49-F238E27FC236}">
                <a16:creationId xmlns:a16="http://schemas.microsoft.com/office/drawing/2014/main" id="{5E6EAE92-1DFE-43CA-8164-FD0F9F592686}"/>
              </a:ext>
            </a:extLst>
          </p:cNvPr>
          <p:cNvSpPr/>
          <p:nvPr/>
        </p:nvSpPr>
        <p:spPr>
          <a:xfrm>
            <a:off x="1307034" y="3061718"/>
            <a:ext cx="4039041" cy="2005582"/>
          </a:xfrm>
          <a:prstGeom prst="roundRect">
            <a:avLst>
              <a:gd name="adj" fmla="val 11368"/>
            </a:avLst>
          </a:prstGeom>
          <a:solidFill>
            <a:srgbClr val="E5E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04040"/>
              </a:solidFill>
            </a:endParaRPr>
          </a:p>
        </p:txBody>
      </p:sp>
      <p:sp>
        <p:nvSpPr>
          <p:cNvPr id="4" name="Freeform 15">
            <a:extLst>
              <a:ext uri="{FF2B5EF4-FFF2-40B4-BE49-F238E27FC236}">
                <a16:creationId xmlns:a16="http://schemas.microsoft.com/office/drawing/2014/main" id="{74E71839-F719-D1DB-F14A-813D73B6B375}"/>
              </a:ext>
            </a:extLst>
          </p:cNvPr>
          <p:cNvSpPr/>
          <p:nvPr/>
        </p:nvSpPr>
        <p:spPr>
          <a:xfrm rot="10800000">
            <a:off x="1215512" y="2886889"/>
            <a:ext cx="4170133" cy="464547"/>
          </a:xfrm>
          <a:prstGeom prst="roundRect">
            <a:avLst>
              <a:gd name="adj" fmla="val 50000"/>
            </a:avLst>
          </a:prstGeom>
          <a:solidFill>
            <a:srgbClr val="A2C617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F6B68C0D-F8D2-E4EE-20CE-BB256C3064C8}"/>
              </a:ext>
            </a:extLst>
          </p:cNvPr>
          <p:cNvSpPr txBox="1"/>
          <p:nvPr/>
        </p:nvSpPr>
        <p:spPr>
          <a:xfrm>
            <a:off x="1640248" y="3461565"/>
            <a:ext cx="155294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Carteira</a:t>
            </a:r>
            <a:r>
              <a:rPr lang="en-US" sz="2000" b="1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11 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E953A330-C9BA-25B6-B059-EC494777DCF2}"/>
              </a:ext>
            </a:extLst>
          </p:cNvPr>
          <p:cNvSpPr txBox="1"/>
          <p:nvPr/>
        </p:nvSpPr>
        <p:spPr>
          <a:xfrm>
            <a:off x="1600184" y="2899445"/>
            <a:ext cx="3346805" cy="399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200" b="1" dirty="0" err="1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RIOgaleão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Prev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 1 (C11)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219CE09-2D85-5FFE-E7E9-C9B0E87AC8C5}"/>
              </a:ext>
            </a:extLst>
          </p:cNvPr>
          <p:cNvSpPr/>
          <p:nvPr/>
        </p:nvSpPr>
        <p:spPr>
          <a:xfrm>
            <a:off x="11150178" y="1764851"/>
            <a:ext cx="6811226" cy="7147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1679" lvl="2" indent="-342900">
              <a:lnSpc>
                <a:spcPct val="150000"/>
              </a:lnSpc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O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Participante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optará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, a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seu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exclusivo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critério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e sob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sua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responsabilidade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por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uma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das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cinco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opções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Perfil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Investimento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para a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aplicação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dos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recursos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participante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patrocinadora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.</a:t>
            </a:r>
          </a:p>
          <a:p>
            <a:pPr marL="741679" lvl="2" indent="-342900">
              <a:lnSpc>
                <a:spcPct val="150000"/>
              </a:lnSpc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404040"/>
              </a:solidFill>
              <a:ea typeface="Arial"/>
              <a:cs typeface="Arial"/>
              <a:sym typeface="Arial"/>
            </a:endParaRPr>
          </a:p>
          <a:p>
            <a:pPr marL="741679" lvl="2" indent="-342900">
              <a:lnSpc>
                <a:spcPct val="150000"/>
              </a:lnSpc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O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participante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que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no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momento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da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adesão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não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fizer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a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opção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por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um dos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perfis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disponíveis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terá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os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recursos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alocados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na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RIOgaleão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Prev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1 (C11).</a:t>
            </a:r>
          </a:p>
          <a:p>
            <a:pPr marL="741679" lvl="2" indent="-342900">
              <a:lnSpc>
                <a:spcPct val="150000"/>
              </a:lnSpc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404040"/>
              </a:solidFill>
              <a:ea typeface="Arial Bold"/>
              <a:cs typeface="Arial Bold"/>
              <a:sym typeface="Arial Bold"/>
            </a:endParaRPr>
          </a:p>
          <a:p>
            <a:pPr marL="741679" lvl="2" indent="-342900">
              <a:lnSpc>
                <a:spcPct val="150000"/>
              </a:lnSpc>
              <a:buClr>
                <a:srgbClr val="ED0080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O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Participante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poderá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alterar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a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opção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Perfil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Investimentos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em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Agosto de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cada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ano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vigorar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em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setembro</a:t>
            </a:r>
            <a:endParaRPr lang="pt-BR" sz="2200" dirty="0">
              <a:solidFill>
                <a:srgbClr val="404040"/>
              </a:solidFill>
            </a:endParaRP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359FC25F-BA7A-3265-226D-6FA3D7282B57}"/>
              </a:ext>
            </a:extLst>
          </p:cNvPr>
          <p:cNvSpPr txBox="1"/>
          <p:nvPr/>
        </p:nvSpPr>
        <p:spPr>
          <a:xfrm>
            <a:off x="1219200" y="808295"/>
            <a:ext cx="876300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Aplicação dos recursos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631D1DA-4B2D-1192-D6D9-C6741A4D622B}"/>
              </a:ext>
            </a:extLst>
          </p:cNvPr>
          <p:cNvSpPr txBox="1"/>
          <p:nvPr/>
        </p:nvSpPr>
        <p:spPr>
          <a:xfrm>
            <a:off x="1666829" y="4698720"/>
            <a:ext cx="1646361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WESTERN ASSET</a:t>
            </a:r>
          </a:p>
        </p:txBody>
      </p:sp>
      <p:sp>
        <p:nvSpPr>
          <p:cNvPr id="10" name="Retângulo: Cantos Arredondados 7">
            <a:extLst>
              <a:ext uri="{FF2B5EF4-FFF2-40B4-BE49-F238E27FC236}">
                <a16:creationId xmlns:a16="http://schemas.microsoft.com/office/drawing/2014/main" id="{53754A32-A313-4EFD-1BEA-F608FF3EB09A}"/>
              </a:ext>
            </a:extLst>
          </p:cNvPr>
          <p:cNvSpPr/>
          <p:nvPr/>
        </p:nvSpPr>
        <p:spPr>
          <a:xfrm>
            <a:off x="1640248" y="3927842"/>
            <a:ext cx="1483952" cy="307776"/>
          </a:xfrm>
          <a:prstGeom prst="roundRect">
            <a:avLst>
              <a:gd name="adj" fmla="val 11368"/>
            </a:avLst>
          </a:prstGeom>
          <a:solidFill>
            <a:srgbClr val="A2C6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CC1263-FF59-2003-9DA1-29173477F90C}"/>
              </a:ext>
            </a:extLst>
          </p:cNvPr>
          <p:cNvSpPr txBox="1"/>
          <p:nvPr/>
        </p:nvSpPr>
        <p:spPr>
          <a:xfrm>
            <a:off x="1700686" y="3941180"/>
            <a:ext cx="1552942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RENDA FIXA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6937659D-1E08-706F-B0A0-03122CD7CB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1309542"/>
              </p:ext>
            </p:extLst>
          </p:nvPr>
        </p:nvGraphicFramePr>
        <p:xfrm>
          <a:off x="3248087" y="4030116"/>
          <a:ext cx="2392475" cy="1064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tângulo: Cantos Arredondados 7">
            <a:extLst>
              <a:ext uri="{FF2B5EF4-FFF2-40B4-BE49-F238E27FC236}">
                <a16:creationId xmlns:a16="http://schemas.microsoft.com/office/drawing/2014/main" id="{1D3B8F8C-804B-D924-DD9A-EB7BFC7FFC29}"/>
              </a:ext>
            </a:extLst>
          </p:cNvPr>
          <p:cNvSpPr/>
          <p:nvPr/>
        </p:nvSpPr>
        <p:spPr>
          <a:xfrm>
            <a:off x="5731517" y="3061718"/>
            <a:ext cx="4039041" cy="2005582"/>
          </a:xfrm>
          <a:prstGeom prst="roundRect">
            <a:avLst>
              <a:gd name="adj" fmla="val 11368"/>
            </a:avLst>
          </a:prstGeom>
          <a:solidFill>
            <a:srgbClr val="E5E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04040"/>
              </a:solidFill>
            </a:endParaRPr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BA43155F-08D5-1DF6-9197-8BC0B04F0C5E}"/>
              </a:ext>
            </a:extLst>
          </p:cNvPr>
          <p:cNvSpPr/>
          <p:nvPr/>
        </p:nvSpPr>
        <p:spPr>
          <a:xfrm rot="10800000">
            <a:off x="5639995" y="2886889"/>
            <a:ext cx="4170133" cy="464547"/>
          </a:xfrm>
          <a:prstGeom prst="roundRect">
            <a:avLst>
              <a:gd name="adj" fmla="val 50000"/>
            </a:avLst>
          </a:prstGeom>
          <a:solidFill>
            <a:srgbClr val="52BBB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50D79486-23BF-083B-5160-AEADA9CDD020}"/>
              </a:ext>
            </a:extLst>
          </p:cNvPr>
          <p:cNvSpPr txBox="1"/>
          <p:nvPr/>
        </p:nvSpPr>
        <p:spPr>
          <a:xfrm>
            <a:off x="6064731" y="3461565"/>
            <a:ext cx="155294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Carteira</a:t>
            </a:r>
            <a:r>
              <a:rPr lang="en-US" sz="2000" b="1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5 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FEBE4EAB-64DA-2C20-5DE2-AC1DE5076994}"/>
              </a:ext>
            </a:extLst>
          </p:cNvPr>
          <p:cNvSpPr txBox="1"/>
          <p:nvPr/>
        </p:nvSpPr>
        <p:spPr>
          <a:xfrm>
            <a:off x="6024667" y="2899445"/>
            <a:ext cx="3346805" cy="399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200" b="1" dirty="0" err="1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RIOgaleão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 Prev 2 (C5)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B39A69BC-52E7-E163-34CD-E86B13F1D2D3}"/>
              </a:ext>
            </a:extLst>
          </p:cNvPr>
          <p:cNvSpPr txBox="1"/>
          <p:nvPr/>
        </p:nvSpPr>
        <p:spPr>
          <a:xfrm>
            <a:off x="6090535" y="4682777"/>
            <a:ext cx="1646361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WESTERN ASSET</a:t>
            </a:r>
          </a:p>
        </p:txBody>
      </p:sp>
      <p:sp>
        <p:nvSpPr>
          <p:cNvPr id="18" name="Retângulo: Cantos Arredondados 7">
            <a:extLst>
              <a:ext uri="{FF2B5EF4-FFF2-40B4-BE49-F238E27FC236}">
                <a16:creationId xmlns:a16="http://schemas.microsoft.com/office/drawing/2014/main" id="{C4FA2AE2-AAE0-0416-9D4C-A19FAD8F2D5A}"/>
              </a:ext>
            </a:extLst>
          </p:cNvPr>
          <p:cNvSpPr/>
          <p:nvPr/>
        </p:nvSpPr>
        <p:spPr>
          <a:xfrm>
            <a:off x="6064731" y="3927841"/>
            <a:ext cx="1516884" cy="540101"/>
          </a:xfrm>
          <a:prstGeom prst="roundRect">
            <a:avLst>
              <a:gd name="adj" fmla="val 11368"/>
            </a:avLst>
          </a:prstGeom>
          <a:solidFill>
            <a:srgbClr val="49C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18BDA569-6BB0-A380-DD43-D5D400537362}"/>
              </a:ext>
            </a:extLst>
          </p:cNvPr>
          <p:cNvSpPr txBox="1"/>
          <p:nvPr/>
        </p:nvSpPr>
        <p:spPr>
          <a:xfrm>
            <a:off x="6125170" y="3941180"/>
            <a:ext cx="14564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RENDA FIXA E VARIÁVEL</a:t>
            </a: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8752EEA9-70C3-D555-7B0A-F2F72986C4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151527"/>
              </p:ext>
            </p:extLst>
          </p:nvPr>
        </p:nvGraphicFramePr>
        <p:xfrm>
          <a:off x="7672568" y="3986498"/>
          <a:ext cx="2392475" cy="1064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Retângulo: Cantos Arredondados 7">
            <a:extLst>
              <a:ext uri="{FF2B5EF4-FFF2-40B4-BE49-F238E27FC236}">
                <a16:creationId xmlns:a16="http://schemas.microsoft.com/office/drawing/2014/main" id="{695896F0-194A-26FE-AA67-DC95268277DF}"/>
              </a:ext>
            </a:extLst>
          </p:cNvPr>
          <p:cNvSpPr/>
          <p:nvPr/>
        </p:nvSpPr>
        <p:spPr>
          <a:xfrm>
            <a:off x="1307034" y="5349768"/>
            <a:ext cx="4039041" cy="2005582"/>
          </a:xfrm>
          <a:prstGeom prst="roundRect">
            <a:avLst>
              <a:gd name="adj" fmla="val 11368"/>
            </a:avLst>
          </a:prstGeom>
          <a:solidFill>
            <a:srgbClr val="E5E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04040"/>
              </a:solidFill>
            </a:endParaRPr>
          </a:p>
        </p:txBody>
      </p:sp>
      <p:sp>
        <p:nvSpPr>
          <p:cNvPr id="22" name="Freeform 15">
            <a:extLst>
              <a:ext uri="{FF2B5EF4-FFF2-40B4-BE49-F238E27FC236}">
                <a16:creationId xmlns:a16="http://schemas.microsoft.com/office/drawing/2014/main" id="{96850F5D-8BE6-5BC2-3186-F4954C761024}"/>
              </a:ext>
            </a:extLst>
          </p:cNvPr>
          <p:cNvSpPr/>
          <p:nvPr/>
        </p:nvSpPr>
        <p:spPr>
          <a:xfrm rot="10800000">
            <a:off x="1215512" y="5174939"/>
            <a:ext cx="4170133" cy="464547"/>
          </a:xfrm>
          <a:prstGeom prst="roundRect">
            <a:avLst>
              <a:gd name="adj" fmla="val 50000"/>
            </a:avLst>
          </a:prstGeom>
          <a:solidFill>
            <a:srgbClr val="FFC412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869B0A6-246C-1D7D-CC4D-8744819525DC}"/>
              </a:ext>
            </a:extLst>
          </p:cNvPr>
          <p:cNvSpPr txBox="1"/>
          <p:nvPr/>
        </p:nvSpPr>
        <p:spPr>
          <a:xfrm>
            <a:off x="1640248" y="5749615"/>
            <a:ext cx="155294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Carteira</a:t>
            </a:r>
            <a:r>
              <a:rPr lang="en-US" sz="2000" b="1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3 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C4AB9250-C7C8-4F99-921F-9866E1A9D986}"/>
              </a:ext>
            </a:extLst>
          </p:cNvPr>
          <p:cNvSpPr txBox="1"/>
          <p:nvPr/>
        </p:nvSpPr>
        <p:spPr>
          <a:xfrm>
            <a:off x="1600184" y="5187495"/>
            <a:ext cx="3346805" cy="399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200" b="1" dirty="0" err="1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RIOgaleão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 Prev 3 (C3)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AAAA2B81-2B81-ED45-C581-6195921A2E4A}"/>
              </a:ext>
            </a:extLst>
          </p:cNvPr>
          <p:cNvSpPr txBox="1"/>
          <p:nvPr/>
        </p:nvSpPr>
        <p:spPr>
          <a:xfrm>
            <a:off x="1666052" y="6970827"/>
            <a:ext cx="1646361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WESTERN ASSET</a:t>
            </a:r>
          </a:p>
        </p:txBody>
      </p:sp>
      <p:sp>
        <p:nvSpPr>
          <p:cNvPr id="26" name="Retângulo: Cantos Arredondados 7">
            <a:extLst>
              <a:ext uri="{FF2B5EF4-FFF2-40B4-BE49-F238E27FC236}">
                <a16:creationId xmlns:a16="http://schemas.microsoft.com/office/drawing/2014/main" id="{DE84A84B-F384-06E5-BE9C-B147E3F18A73}"/>
              </a:ext>
            </a:extLst>
          </p:cNvPr>
          <p:cNvSpPr/>
          <p:nvPr/>
        </p:nvSpPr>
        <p:spPr>
          <a:xfrm>
            <a:off x="1640248" y="6215891"/>
            <a:ext cx="1516884" cy="540101"/>
          </a:xfrm>
          <a:prstGeom prst="roundRect">
            <a:avLst>
              <a:gd name="adj" fmla="val 11368"/>
            </a:avLst>
          </a:prstGeom>
          <a:solidFill>
            <a:srgbClr val="FFC4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C4909663-D7F2-E462-5DF9-1D8350ED82B4}"/>
              </a:ext>
            </a:extLst>
          </p:cNvPr>
          <p:cNvSpPr txBox="1"/>
          <p:nvPr/>
        </p:nvSpPr>
        <p:spPr>
          <a:xfrm>
            <a:off x="1700687" y="6229230"/>
            <a:ext cx="14564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RENDA FIXA E VARIÁVEL</a:t>
            </a:r>
          </a:p>
        </p:txBody>
      </p:sp>
      <p:sp>
        <p:nvSpPr>
          <p:cNvPr id="28" name="Retângulo: Cantos Arredondados 7">
            <a:extLst>
              <a:ext uri="{FF2B5EF4-FFF2-40B4-BE49-F238E27FC236}">
                <a16:creationId xmlns:a16="http://schemas.microsoft.com/office/drawing/2014/main" id="{0C5D8B75-EE96-1C4B-88DB-D827FFA6E105}"/>
              </a:ext>
            </a:extLst>
          </p:cNvPr>
          <p:cNvSpPr/>
          <p:nvPr/>
        </p:nvSpPr>
        <p:spPr>
          <a:xfrm>
            <a:off x="5731517" y="5362324"/>
            <a:ext cx="4039041" cy="2005582"/>
          </a:xfrm>
          <a:prstGeom prst="roundRect">
            <a:avLst>
              <a:gd name="adj" fmla="val 11368"/>
            </a:avLst>
          </a:prstGeom>
          <a:solidFill>
            <a:srgbClr val="E5E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04040"/>
              </a:solidFill>
            </a:endParaRP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CF15D8E7-C784-0BC4-0A33-B601254213A1}"/>
              </a:ext>
            </a:extLst>
          </p:cNvPr>
          <p:cNvSpPr/>
          <p:nvPr/>
        </p:nvSpPr>
        <p:spPr>
          <a:xfrm rot="10800000">
            <a:off x="5639995" y="5187495"/>
            <a:ext cx="4170133" cy="464547"/>
          </a:xfrm>
          <a:prstGeom prst="roundRect">
            <a:avLst>
              <a:gd name="adj" fmla="val 50000"/>
            </a:avLst>
          </a:prstGeom>
          <a:solidFill>
            <a:srgbClr val="822A8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945A565-0CF6-A25E-3C3A-21C6F8A6E86B}"/>
              </a:ext>
            </a:extLst>
          </p:cNvPr>
          <p:cNvSpPr txBox="1"/>
          <p:nvPr/>
        </p:nvSpPr>
        <p:spPr>
          <a:xfrm>
            <a:off x="6064731" y="5762171"/>
            <a:ext cx="155294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Carteira</a:t>
            </a:r>
            <a:r>
              <a:rPr lang="en-US" sz="2000" b="1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3 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DE50B008-BE1B-8C34-6F23-D08246A8FD9E}"/>
              </a:ext>
            </a:extLst>
          </p:cNvPr>
          <p:cNvSpPr txBox="1"/>
          <p:nvPr/>
        </p:nvSpPr>
        <p:spPr>
          <a:xfrm>
            <a:off x="6024667" y="5200051"/>
            <a:ext cx="3346805" cy="399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200" b="1" dirty="0" err="1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RIOgaleão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 Prev 4 (C6)</a:t>
            </a:r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D5D621F3-09A8-B91D-32D8-AFC15430D38B}"/>
              </a:ext>
            </a:extLst>
          </p:cNvPr>
          <p:cNvSpPr txBox="1"/>
          <p:nvPr/>
        </p:nvSpPr>
        <p:spPr>
          <a:xfrm>
            <a:off x="6090535" y="6983383"/>
            <a:ext cx="1646361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WESTERN ASSET</a:t>
            </a:r>
          </a:p>
        </p:txBody>
      </p:sp>
      <p:sp>
        <p:nvSpPr>
          <p:cNvPr id="33" name="Retângulo: Cantos Arredondados 7">
            <a:extLst>
              <a:ext uri="{FF2B5EF4-FFF2-40B4-BE49-F238E27FC236}">
                <a16:creationId xmlns:a16="http://schemas.microsoft.com/office/drawing/2014/main" id="{D9D1DAF6-AC3D-7AE1-BC7F-36FE6B250C94}"/>
              </a:ext>
            </a:extLst>
          </p:cNvPr>
          <p:cNvSpPr/>
          <p:nvPr/>
        </p:nvSpPr>
        <p:spPr>
          <a:xfrm>
            <a:off x="6064731" y="6228447"/>
            <a:ext cx="1516884" cy="540101"/>
          </a:xfrm>
          <a:prstGeom prst="roundRect">
            <a:avLst>
              <a:gd name="adj" fmla="val 11368"/>
            </a:avLst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CF99E19E-0745-8FA5-B24D-513BCEAE636B}"/>
              </a:ext>
            </a:extLst>
          </p:cNvPr>
          <p:cNvSpPr txBox="1"/>
          <p:nvPr/>
        </p:nvSpPr>
        <p:spPr>
          <a:xfrm>
            <a:off x="6125170" y="6241786"/>
            <a:ext cx="145644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RENDA FIXA E VARIÁVEL</a:t>
            </a:r>
          </a:p>
        </p:txBody>
      </p:sp>
      <p:sp>
        <p:nvSpPr>
          <p:cNvPr id="35" name="Retângulo: Cantos Arredondados 7">
            <a:extLst>
              <a:ext uri="{FF2B5EF4-FFF2-40B4-BE49-F238E27FC236}">
                <a16:creationId xmlns:a16="http://schemas.microsoft.com/office/drawing/2014/main" id="{66215945-D9C8-B5EA-CC63-B9CED9DA7742}"/>
              </a:ext>
            </a:extLst>
          </p:cNvPr>
          <p:cNvSpPr/>
          <p:nvPr/>
        </p:nvSpPr>
        <p:spPr>
          <a:xfrm>
            <a:off x="3378535" y="7756405"/>
            <a:ext cx="4039041" cy="2005582"/>
          </a:xfrm>
          <a:prstGeom prst="roundRect">
            <a:avLst>
              <a:gd name="adj" fmla="val 11368"/>
            </a:avLst>
          </a:prstGeom>
          <a:solidFill>
            <a:srgbClr val="E5E4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04040"/>
              </a:solidFill>
            </a:endParaRP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72A847C1-3712-09B7-7C92-178290539971}"/>
              </a:ext>
            </a:extLst>
          </p:cNvPr>
          <p:cNvSpPr/>
          <p:nvPr/>
        </p:nvSpPr>
        <p:spPr>
          <a:xfrm rot="10800000">
            <a:off x="3287013" y="7581576"/>
            <a:ext cx="4170133" cy="464547"/>
          </a:xfrm>
          <a:prstGeom prst="roundRect">
            <a:avLst>
              <a:gd name="adj" fmla="val 50000"/>
            </a:avLst>
          </a:prstGeom>
          <a:solidFill>
            <a:srgbClr val="404040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37" name="TextBox 12">
            <a:extLst>
              <a:ext uri="{FF2B5EF4-FFF2-40B4-BE49-F238E27FC236}">
                <a16:creationId xmlns:a16="http://schemas.microsoft.com/office/drawing/2014/main" id="{44434831-997F-653D-F270-39D60EEADBEC}"/>
              </a:ext>
            </a:extLst>
          </p:cNvPr>
          <p:cNvSpPr txBox="1"/>
          <p:nvPr/>
        </p:nvSpPr>
        <p:spPr>
          <a:xfrm>
            <a:off x="3671685" y="7594132"/>
            <a:ext cx="3346805" cy="399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200" b="1" dirty="0" err="1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Perfil</a:t>
            </a:r>
            <a:r>
              <a:rPr lang="en-US" sz="2200" b="1" dirty="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rPr>
              <a:t> Ciclo de Vida</a:t>
            </a: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2F1483DF-2347-83D0-0D3B-65A713F1218F}"/>
              </a:ext>
            </a:extLst>
          </p:cNvPr>
          <p:cNvSpPr txBox="1"/>
          <p:nvPr/>
        </p:nvSpPr>
        <p:spPr>
          <a:xfrm>
            <a:off x="3737553" y="9377464"/>
            <a:ext cx="1646361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WESTERN ASSET</a:t>
            </a:r>
          </a:p>
        </p:txBody>
      </p:sp>
      <p:graphicFrame>
        <p:nvGraphicFramePr>
          <p:cNvPr id="39" name="Gráfico 38">
            <a:extLst>
              <a:ext uri="{FF2B5EF4-FFF2-40B4-BE49-F238E27FC236}">
                <a16:creationId xmlns:a16="http://schemas.microsoft.com/office/drawing/2014/main" id="{8AF7F566-7C93-6200-E4C3-CBC564C94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295740"/>
              </p:ext>
            </p:extLst>
          </p:nvPr>
        </p:nvGraphicFramePr>
        <p:xfrm>
          <a:off x="7614935" y="6273243"/>
          <a:ext cx="2392475" cy="1064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0" name="Gráfico 39">
            <a:extLst>
              <a:ext uri="{FF2B5EF4-FFF2-40B4-BE49-F238E27FC236}">
                <a16:creationId xmlns:a16="http://schemas.microsoft.com/office/drawing/2014/main" id="{4BDF096D-E27F-0E9D-2B63-EA05389F8D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508904"/>
              </p:ext>
            </p:extLst>
          </p:nvPr>
        </p:nvGraphicFramePr>
        <p:xfrm>
          <a:off x="3190451" y="6308724"/>
          <a:ext cx="2392475" cy="1064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1" name="Freeform 57">
            <a:extLst>
              <a:ext uri="{FF2B5EF4-FFF2-40B4-BE49-F238E27FC236}">
                <a16:creationId xmlns:a16="http://schemas.microsoft.com/office/drawing/2014/main" id="{5E484B58-6A5E-8013-2C78-5ACA01663110}"/>
              </a:ext>
            </a:extLst>
          </p:cNvPr>
          <p:cNvSpPr/>
          <p:nvPr/>
        </p:nvSpPr>
        <p:spPr>
          <a:xfrm>
            <a:off x="3727519" y="8241571"/>
            <a:ext cx="3327257" cy="1019870"/>
          </a:xfrm>
          <a:custGeom>
            <a:avLst/>
            <a:gdLst/>
            <a:ahLst/>
            <a:cxnLst/>
            <a:rect l="l" t="t" r="r" b="b"/>
            <a:pathLst>
              <a:path w="4799584" h="1471168">
                <a:moveTo>
                  <a:pt x="0" y="0"/>
                </a:moveTo>
                <a:lnTo>
                  <a:pt x="4799584" y="0"/>
                </a:lnTo>
                <a:lnTo>
                  <a:pt x="4799584" y="1471168"/>
                </a:lnTo>
                <a:lnTo>
                  <a:pt x="0" y="14711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4" r="-64"/>
            </a:stretch>
          </a:blipFill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7076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">
            <a:extLst>
              <a:ext uri="{FF2B5EF4-FFF2-40B4-BE49-F238E27FC236}">
                <a16:creationId xmlns:a16="http://schemas.microsoft.com/office/drawing/2014/main" id="{4D80C935-0E83-83A6-5AE4-C410A818639C}"/>
              </a:ext>
            </a:extLst>
          </p:cNvPr>
          <p:cNvSpPr/>
          <p:nvPr/>
        </p:nvSpPr>
        <p:spPr>
          <a:xfrm>
            <a:off x="1333499" y="2705099"/>
            <a:ext cx="15572573" cy="631321"/>
          </a:xfrm>
          <a:prstGeom prst="roundRect">
            <a:avLst>
              <a:gd name="adj" fmla="val 50000"/>
            </a:avLst>
          </a:prstGeom>
          <a:solidFill>
            <a:srgbClr val="A2C617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3" name="Table 8">
            <a:extLst>
              <a:ext uri="{FF2B5EF4-FFF2-40B4-BE49-F238E27FC236}">
                <a16:creationId xmlns:a16="http://schemas.microsoft.com/office/drawing/2014/main" id="{597CB5EE-2945-EB54-FCE5-D23B90AD8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499101"/>
              </p:ext>
            </p:extLst>
          </p:nvPr>
        </p:nvGraphicFramePr>
        <p:xfrm>
          <a:off x="1638300" y="2705100"/>
          <a:ext cx="15011400" cy="6575698"/>
        </p:xfrm>
        <a:graphic>
          <a:graphicData uri="http://schemas.openxmlformats.org/drawingml/2006/table">
            <a:tbl>
              <a:tblPr/>
              <a:tblGrid>
                <a:gridCol w="4130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9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4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0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557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1321"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Perfil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033" marR="8033" marT="8033" marB="8033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Segmento</a:t>
                      </a:r>
                    </a:p>
                  </a:txBody>
                  <a:tcPr marL="8033" marR="8033" marT="8033" marB="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Limites</a:t>
                      </a:r>
                    </a:p>
                  </a:txBody>
                  <a:tcPr marL="8033" marR="8033" marT="8033" marB="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 err="1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Alvo</a:t>
                      </a:r>
                      <a:endParaRPr lang="en-US" sz="1400" b="0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033" marR="8033" marT="8033" marB="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Benchmark</a:t>
                      </a:r>
                    </a:p>
                  </a:txBody>
                  <a:tcPr marL="8033" marR="8033" marT="8033" marB="80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C6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907">
                <a:tc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  C11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Renda Fixa</a:t>
                      </a: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400" b="0" i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100% - 100%</a:t>
                      </a: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100%</a:t>
                      </a: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CDI</a:t>
                      </a: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508">
                <a:tc rowSpan="4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   C5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380" marR="8380" marT="8380" marB="838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Renda Fixa</a:t>
                      </a: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76,75% - 95%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88,0%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50%IMA-S + 10%IRF-M + 35%IMA-B5 +</a:t>
                      </a:r>
                    </a:p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5%IMA-B5+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336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5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Renda</a:t>
                      </a: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400" spc="-15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Variável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5% - 15%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7,75%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IBOVESPA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336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99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solidFill>
                            <a:srgbClr val="404040"/>
                          </a:solidFill>
                          <a:latin typeface="+mn-lt"/>
                        </a:rPr>
                        <a:t>Estruturados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0% - 4%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30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2,0%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spc="-36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CDI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0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400" b="0" dirty="0">
                          <a:solidFill>
                            <a:srgbClr val="404040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Exterior</a:t>
                      </a:r>
                    </a:p>
                  </a:txBody>
                  <a:tcPr marL="8033" marR="8033" marT="8033" marB="8033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0% - 4,25%</a:t>
                      </a:r>
                      <a:endParaRPr lang="en-US" sz="1400" b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2,25%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MSCI </a:t>
                      </a:r>
                      <a:r>
                        <a:rPr lang="en-US" sz="1400" b="0" spc="-15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WorldBRL</a:t>
                      </a:r>
                      <a:endParaRPr lang="en-US" sz="1400" b="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3508">
                <a:tc rowSpan="4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en-US" sz="1400" b="1" dirty="0">
                          <a:solidFill>
                            <a:srgbClr val="595959"/>
                          </a:solidFill>
                          <a:latin typeface="+mn-lt"/>
                          <a:ea typeface="Calibri (MS) Bold"/>
                          <a:cs typeface="Calibri (MS) Bold"/>
                          <a:sym typeface="Calibri (MS) Bold"/>
                        </a:rPr>
                        <a:t>   </a:t>
                      </a:r>
                      <a:r>
                        <a:rPr lang="pt-BR" sz="1400" b="1" dirty="0">
                          <a:solidFill>
                            <a:srgbClr val="404040"/>
                          </a:solidFill>
                        </a:rPr>
                        <a:t>C3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380" marR="8380" marT="8380" marB="838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Renda</a:t>
                      </a:r>
                      <a:r>
                        <a:rPr lang="en-US" sz="1400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Fixa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54% - 80%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 dirty="0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68,5%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50%IMA-S + 10%IRF-M + 35%IMA-B5 +</a:t>
                      </a:r>
                    </a:p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5%IMA-B5+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0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Renda Variável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20% - 35%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24,0%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IBOVESPA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30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Estruturados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0% - 3%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30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1,5%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36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CDI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230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404040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Exterior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0% - 8%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30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6,0%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MSCI </a:t>
                      </a:r>
                      <a:r>
                        <a:rPr lang="en-US" sz="1400" spc="-15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WorldBRL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3508">
                <a:tc rowSpan="4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r>
                        <a:rPr lang="pt-BR" sz="1400" b="1" baseline="0" dirty="0"/>
                        <a:t>   </a:t>
                      </a:r>
                      <a:r>
                        <a:rPr lang="pt-BR" sz="1400" b="1" dirty="0"/>
                        <a:t>C6</a:t>
                      </a:r>
                      <a:endParaRPr lang="en-US" sz="14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380" marR="8380" marT="8380" marB="838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Renda</a:t>
                      </a:r>
                      <a:r>
                        <a:rPr lang="en-US" sz="1400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Fixa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37% - 65%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52,0%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50%IMA-S + 10%IRF-M + 35%IMA-B5 +</a:t>
                      </a:r>
                    </a:p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5%IMA-B5+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88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Renda Variável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35% - 50%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15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39,0%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IBOVESPA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088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Estruturados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0% - 5%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30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3,0%</a:t>
                      </a:r>
                      <a:endParaRPr lang="en-US" sz="1400" b="1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36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CDI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0880">
                <a:tc vMerge="1">
                  <a:txBody>
                    <a:bodyPr/>
                    <a:lstStyle/>
                    <a:p>
                      <a:pPr algn="l">
                        <a:lnSpc>
                          <a:spcPts val="1992"/>
                        </a:lnSpc>
                        <a:defRPr/>
                      </a:pPr>
                      <a:endParaRPr lang="en-US" sz="1600" b="1" dirty="0">
                        <a:solidFill>
                          <a:srgbClr val="595959"/>
                        </a:solidFill>
                        <a:latin typeface="+mn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Exterior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0% - 8%</a:t>
                      </a:r>
                      <a:endParaRPr lang="en-US" sz="140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b="1" spc="-30" dirty="0">
                          <a:solidFill>
                            <a:srgbClr val="40404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6,0%</a:t>
                      </a:r>
                      <a:endParaRPr lang="en-US" sz="1400" b="1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00"/>
                        </a:lnSpc>
                        <a:defRPr/>
                      </a:pPr>
                      <a:r>
                        <a:rPr lang="en-US" sz="1400" spc="-15" dirty="0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MSCI </a:t>
                      </a:r>
                      <a:r>
                        <a:rPr lang="en-US" sz="1400" spc="-15" dirty="0" err="1">
                          <a:solidFill>
                            <a:srgbClr val="40404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WorldBRL</a:t>
                      </a:r>
                      <a:endParaRPr lang="en-US" sz="1400" dirty="0">
                        <a:solidFill>
                          <a:srgbClr val="404040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TextBox 22">
            <a:extLst>
              <a:ext uri="{FF2B5EF4-FFF2-40B4-BE49-F238E27FC236}">
                <a16:creationId xmlns:a16="http://schemas.microsoft.com/office/drawing/2014/main" id="{04353CCB-7DD7-C988-D05A-7C00C2BC75B6}"/>
              </a:ext>
            </a:extLst>
          </p:cNvPr>
          <p:cNvSpPr txBox="1"/>
          <p:nvPr/>
        </p:nvSpPr>
        <p:spPr>
          <a:xfrm>
            <a:off x="1219200" y="808295"/>
            <a:ext cx="876300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Política de Investimentos (2024)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5" name="Gráfico 26">
            <a:extLst>
              <a:ext uri="{FF2B5EF4-FFF2-40B4-BE49-F238E27FC236}">
                <a16:creationId xmlns:a16="http://schemas.microsoft.com/office/drawing/2014/main" id="{D52025C7-BC9D-5E10-7B50-2BB6D6B072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2495" t="-2260" r="42186" b="-1"/>
          <a:stretch>
            <a:fillRect/>
          </a:stretch>
        </p:blipFill>
        <p:spPr>
          <a:xfrm flipV="1">
            <a:off x="10287001" y="-35074"/>
            <a:ext cx="8000999" cy="344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2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8326292-0520-CF3C-9B8E-AC279DA418B7}"/>
              </a:ext>
            </a:extLst>
          </p:cNvPr>
          <p:cNvSpPr/>
          <p:nvPr/>
        </p:nvSpPr>
        <p:spPr>
          <a:xfrm>
            <a:off x="9272036" y="0"/>
            <a:ext cx="9018693" cy="1028699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D6E524E2-6E64-5A6E-ACC1-E2C974D5E0C4}"/>
              </a:ext>
            </a:extLst>
          </p:cNvPr>
          <p:cNvSpPr txBox="1"/>
          <p:nvPr/>
        </p:nvSpPr>
        <p:spPr>
          <a:xfrm>
            <a:off x="1240711" y="3838674"/>
            <a:ext cx="7369889" cy="11308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19"/>
              </a:lnSpc>
            </a:pP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Com a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parceria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da </a:t>
            </a:r>
            <a:r>
              <a:rPr lang="en-US" sz="2200" b="1" dirty="0" err="1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Patrocinadora</a:t>
            </a:r>
            <a:r>
              <a:rPr lang="en-US" sz="2200" b="1" dirty="0">
                <a:solidFill>
                  <a:srgbClr val="404040"/>
                </a:solidFill>
                <a:ea typeface="Arial Bold"/>
                <a:cs typeface="Arial Bold"/>
                <a:sym typeface="Arial Bold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você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acumula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um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saldo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maior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ao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longo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sua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carreira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e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adquire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uma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renda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complementar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para a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sua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200" dirty="0" err="1">
                <a:solidFill>
                  <a:srgbClr val="404040"/>
                </a:solidFill>
                <a:ea typeface="Arial"/>
                <a:cs typeface="Arial"/>
                <a:sym typeface="Arial"/>
              </a:rPr>
              <a:t>aposentadoria</a:t>
            </a:r>
            <a:r>
              <a:rPr lang="en-US" sz="2200" dirty="0">
                <a:solidFill>
                  <a:srgbClr val="404040"/>
                </a:solidFill>
                <a:ea typeface="Arial"/>
                <a:cs typeface="Arial"/>
                <a:sym typeface="Arial"/>
              </a:rPr>
              <a:t>!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7F1CCF97-E112-0313-5851-FA198E0DB208}"/>
              </a:ext>
            </a:extLst>
          </p:cNvPr>
          <p:cNvSpPr txBox="1"/>
          <p:nvPr/>
        </p:nvSpPr>
        <p:spPr>
          <a:xfrm>
            <a:off x="1240711" y="2667350"/>
            <a:ext cx="828675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latin typeface="+mj-lt"/>
                <a:sym typeface="Poppins Bold"/>
              </a:rPr>
              <a:t>Como será formada a sua Previdência Complementar?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4E003C20-B485-733B-78BF-B4A37816460C}"/>
              </a:ext>
            </a:extLst>
          </p:cNvPr>
          <p:cNvSpPr txBox="1"/>
          <p:nvPr/>
        </p:nvSpPr>
        <p:spPr>
          <a:xfrm>
            <a:off x="1219200" y="808295"/>
            <a:ext cx="876300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Estrutura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6" name="Gráfico 108">
            <a:extLst>
              <a:ext uri="{FF2B5EF4-FFF2-40B4-BE49-F238E27FC236}">
                <a16:creationId xmlns:a16="http://schemas.microsoft.com/office/drawing/2014/main" id="{803B0E81-9C55-5FA5-3662-EDFC77761B2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291" t="39036" r="8927" b="-6281"/>
          <a:stretch>
            <a:fillRect/>
          </a:stretch>
        </p:blipFill>
        <p:spPr>
          <a:xfrm rot="10800000" flipH="1">
            <a:off x="0" y="4610100"/>
            <a:ext cx="13944600" cy="5710438"/>
          </a:xfrm>
          <a:prstGeom prst="rect">
            <a:avLst/>
          </a:prstGeom>
        </p:spPr>
      </p:pic>
      <p:sp>
        <p:nvSpPr>
          <p:cNvPr id="7" name="Freeform 15">
            <a:extLst>
              <a:ext uri="{FF2B5EF4-FFF2-40B4-BE49-F238E27FC236}">
                <a16:creationId xmlns:a16="http://schemas.microsoft.com/office/drawing/2014/main" id="{A95158A0-C8EA-8F2A-7104-0876C9A88FFC}"/>
              </a:ext>
            </a:extLst>
          </p:cNvPr>
          <p:cNvSpPr/>
          <p:nvPr/>
        </p:nvSpPr>
        <p:spPr>
          <a:xfrm rot="10800000">
            <a:off x="11285835" y="7353300"/>
            <a:ext cx="7993293" cy="1501629"/>
          </a:xfrm>
          <a:prstGeom prst="roundRect">
            <a:avLst>
              <a:gd name="adj" fmla="val 50000"/>
            </a:avLst>
          </a:prstGeom>
          <a:solidFill>
            <a:srgbClr val="6C217F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B30EF984-C9CF-53AC-2DF7-B643A61C23CA}"/>
              </a:ext>
            </a:extLst>
          </p:cNvPr>
          <p:cNvSpPr/>
          <p:nvPr/>
        </p:nvSpPr>
        <p:spPr>
          <a:xfrm rot="10800000">
            <a:off x="11291941" y="5298987"/>
            <a:ext cx="7987187" cy="1501629"/>
          </a:xfrm>
          <a:prstGeom prst="roundRect">
            <a:avLst>
              <a:gd name="adj" fmla="val 50000"/>
            </a:avLst>
          </a:prstGeom>
          <a:solidFill>
            <a:srgbClr val="52BBB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9" name="Freeform 15">
            <a:extLst>
              <a:ext uri="{FF2B5EF4-FFF2-40B4-BE49-F238E27FC236}">
                <a16:creationId xmlns:a16="http://schemas.microsoft.com/office/drawing/2014/main" id="{0AFD71E7-7D98-A8D6-50A7-89F67F37D9E3}"/>
              </a:ext>
            </a:extLst>
          </p:cNvPr>
          <p:cNvSpPr/>
          <p:nvPr/>
        </p:nvSpPr>
        <p:spPr>
          <a:xfrm rot="10800000">
            <a:off x="11291942" y="3564078"/>
            <a:ext cx="7993292" cy="1501629"/>
          </a:xfrm>
          <a:prstGeom prst="roundRect">
            <a:avLst>
              <a:gd name="adj" fmla="val 50000"/>
            </a:avLst>
          </a:prstGeom>
          <a:solidFill>
            <a:srgbClr val="52BBB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3A2B8407-F7F7-F51F-806D-0967D2C5621B}"/>
              </a:ext>
            </a:extLst>
          </p:cNvPr>
          <p:cNvSpPr/>
          <p:nvPr/>
        </p:nvSpPr>
        <p:spPr>
          <a:xfrm rot="10800000">
            <a:off x="11291942" y="1806414"/>
            <a:ext cx="7993292" cy="1501629"/>
          </a:xfrm>
          <a:prstGeom prst="roundRect">
            <a:avLst>
              <a:gd name="adj" fmla="val 50000"/>
            </a:avLst>
          </a:prstGeom>
          <a:solidFill>
            <a:srgbClr val="52BBB5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D620C978-08BC-2DA3-E9CB-CF7969534ECE}"/>
              </a:ext>
            </a:extLst>
          </p:cNvPr>
          <p:cNvSpPr txBox="1"/>
          <p:nvPr/>
        </p:nvSpPr>
        <p:spPr>
          <a:xfrm>
            <a:off x="13283959" y="2122234"/>
            <a:ext cx="2809872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29"/>
              </a:lnSpc>
            </a:pPr>
            <a:r>
              <a:rPr lang="en-US" sz="2400" b="1" dirty="0">
                <a:solidFill>
                  <a:schemeClr val="bg1"/>
                </a:solidFill>
              </a:rPr>
              <a:t>CONTRIBUIÇÃO DO PARTICIPANTE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DD84DE81-82E9-6B2A-46AA-F130F6EEC190}"/>
              </a:ext>
            </a:extLst>
          </p:cNvPr>
          <p:cNvSpPr txBox="1"/>
          <p:nvPr/>
        </p:nvSpPr>
        <p:spPr>
          <a:xfrm>
            <a:off x="13173615" y="3893147"/>
            <a:ext cx="3030559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29"/>
              </a:lnSpc>
            </a:pPr>
            <a:r>
              <a:rPr lang="en-US" sz="2400" b="1" dirty="0">
                <a:solidFill>
                  <a:schemeClr val="bg1"/>
                </a:solidFill>
              </a:rPr>
              <a:t>CONTRIBUIÇÃO DA PATROCINADORA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86080D48-512F-E170-F8C5-F3D463AA2102}"/>
              </a:ext>
            </a:extLst>
          </p:cNvPr>
          <p:cNvSpPr txBox="1"/>
          <p:nvPr/>
        </p:nvSpPr>
        <p:spPr>
          <a:xfrm>
            <a:off x="13149687" y="5641622"/>
            <a:ext cx="2809872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29"/>
              </a:lnSpc>
            </a:pPr>
            <a:r>
              <a:rPr lang="en-US" sz="2400" b="1" dirty="0">
                <a:solidFill>
                  <a:schemeClr val="bg1"/>
                </a:solidFill>
              </a:rPr>
              <a:t>RETORNO DOS INVESTIMENTOS</a:t>
            </a: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734DA1FA-A3C5-46BF-8DCD-8CBF1A8541C3}"/>
              </a:ext>
            </a:extLst>
          </p:cNvPr>
          <p:cNvSpPr txBox="1"/>
          <p:nvPr/>
        </p:nvSpPr>
        <p:spPr>
          <a:xfrm>
            <a:off x="13149687" y="7683299"/>
            <a:ext cx="2809872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29"/>
              </a:lnSpc>
            </a:pPr>
            <a:r>
              <a:rPr lang="en-US" sz="2400" b="1" dirty="0">
                <a:solidFill>
                  <a:schemeClr val="bg1"/>
                </a:solidFill>
              </a:rPr>
              <a:t>SALDO DE </a:t>
            </a:r>
          </a:p>
          <a:p>
            <a:pPr>
              <a:lnSpc>
                <a:spcPts val="3229"/>
              </a:lnSpc>
            </a:pPr>
            <a:r>
              <a:rPr lang="en-US" sz="2400" b="1" dirty="0">
                <a:solidFill>
                  <a:schemeClr val="bg1"/>
                </a:solidFill>
              </a:rPr>
              <a:t>CONTA TOTAL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819E483F-5D91-AC2B-845C-713C863DE5D0}"/>
              </a:ext>
            </a:extLst>
          </p:cNvPr>
          <p:cNvGrpSpPr/>
          <p:nvPr/>
        </p:nvGrpSpPr>
        <p:grpSpPr>
          <a:xfrm>
            <a:off x="11468753" y="1983082"/>
            <a:ext cx="1160335" cy="1160335"/>
            <a:chOff x="2487278" y="5510490"/>
            <a:chExt cx="1367998" cy="1367998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F2556A0F-1573-1C8E-0E3D-893A048533EE}"/>
                </a:ext>
              </a:extLst>
            </p:cNvPr>
            <p:cNvSpPr/>
            <p:nvPr/>
          </p:nvSpPr>
          <p:spPr>
            <a:xfrm>
              <a:off x="2487278" y="5510490"/>
              <a:ext cx="1367998" cy="1367998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04AE9D7E-B78C-911D-B7CC-340C3EE5D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211" y="5767634"/>
              <a:ext cx="1019637" cy="781722"/>
            </a:xfrm>
            <a:prstGeom prst="rect">
              <a:avLst/>
            </a:prstGeom>
          </p:spPr>
        </p:pic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FCB10C7-798F-9879-35A2-3759F66A8751}"/>
              </a:ext>
            </a:extLst>
          </p:cNvPr>
          <p:cNvGrpSpPr/>
          <p:nvPr/>
        </p:nvGrpSpPr>
        <p:grpSpPr>
          <a:xfrm>
            <a:off x="11468752" y="3707046"/>
            <a:ext cx="1160335" cy="1160335"/>
            <a:chOff x="6115328" y="5510490"/>
            <a:chExt cx="1367998" cy="1367998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F4C74B7B-091E-8E86-DA72-36D772E84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6432" y="5767634"/>
              <a:ext cx="1019637" cy="781722"/>
            </a:xfrm>
            <a:prstGeom prst="rect">
              <a:avLst/>
            </a:prstGeom>
          </p:spPr>
        </p:pic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44D100D3-0399-589E-7008-089DC2129667}"/>
                </a:ext>
              </a:extLst>
            </p:cNvPr>
            <p:cNvSpPr/>
            <p:nvPr/>
          </p:nvSpPr>
          <p:spPr>
            <a:xfrm>
              <a:off x="6115328" y="5510490"/>
              <a:ext cx="1367998" cy="1367998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A6FFE9F6-C061-D901-AB2A-76139F960783}"/>
              </a:ext>
            </a:extLst>
          </p:cNvPr>
          <p:cNvGrpSpPr/>
          <p:nvPr/>
        </p:nvGrpSpPr>
        <p:grpSpPr>
          <a:xfrm>
            <a:off x="11466141" y="5469633"/>
            <a:ext cx="1160335" cy="1160335"/>
            <a:chOff x="9750001" y="5474496"/>
            <a:chExt cx="1367998" cy="1367998"/>
          </a:xfrm>
        </p:grpSpPr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5176EBFE-2AC2-DCFE-E87E-299D07D4C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5080" y="5584902"/>
              <a:ext cx="930039" cy="1007542"/>
            </a:xfrm>
            <a:prstGeom prst="rect">
              <a:avLst/>
            </a:prstGeom>
          </p:spPr>
        </p:pic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2A89A534-2998-0727-511F-1975379167FC}"/>
                </a:ext>
              </a:extLst>
            </p:cNvPr>
            <p:cNvSpPr/>
            <p:nvPr/>
          </p:nvSpPr>
          <p:spPr>
            <a:xfrm>
              <a:off x="9750001" y="5474496"/>
              <a:ext cx="1367998" cy="1367998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D5EB49CF-CDB1-BD94-452A-41BFE9870E41}"/>
              </a:ext>
            </a:extLst>
          </p:cNvPr>
          <p:cNvGrpSpPr/>
          <p:nvPr/>
        </p:nvGrpSpPr>
        <p:grpSpPr>
          <a:xfrm>
            <a:off x="11466141" y="7513500"/>
            <a:ext cx="1160335" cy="1160335"/>
            <a:chOff x="9144000" y="3704690"/>
            <a:chExt cx="1367998" cy="1367998"/>
          </a:xfrm>
        </p:grpSpPr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675D8BB0-D0CF-42D8-64B1-B37E01395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0740" y="3822952"/>
              <a:ext cx="693998" cy="980851"/>
            </a:xfrm>
            <a:prstGeom prst="rect">
              <a:avLst/>
            </a:prstGeom>
          </p:spPr>
        </p:pic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456F5231-D918-12EA-9B23-5366D6F11150}"/>
                </a:ext>
              </a:extLst>
            </p:cNvPr>
            <p:cNvSpPr/>
            <p:nvPr/>
          </p:nvSpPr>
          <p:spPr>
            <a:xfrm>
              <a:off x="9144000" y="3704690"/>
              <a:ext cx="1367998" cy="1367998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Mais 59">
            <a:extLst>
              <a:ext uri="{FF2B5EF4-FFF2-40B4-BE49-F238E27FC236}">
                <a16:creationId xmlns:a16="http://schemas.microsoft.com/office/drawing/2014/main" id="{4320122A-57C3-2C5F-E1E6-A144062727D9}"/>
              </a:ext>
            </a:extLst>
          </p:cNvPr>
          <p:cNvSpPr/>
          <p:nvPr/>
        </p:nvSpPr>
        <p:spPr>
          <a:xfrm>
            <a:off x="14225593" y="2941437"/>
            <a:ext cx="926602" cy="926602"/>
          </a:xfrm>
          <a:prstGeom prst="mathPlus">
            <a:avLst/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Mais 60">
            <a:extLst>
              <a:ext uri="{FF2B5EF4-FFF2-40B4-BE49-F238E27FC236}">
                <a16:creationId xmlns:a16="http://schemas.microsoft.com/office/drawing/2014/main" id="{72E1B65E-BA39-2776-0404-A1193CE06081}"/>
              </a:ext>
            </a:extLst>
          </p:cNvPr>
          <p:cNvSpPr/>
          <p:nvPr/>
        </p:nvSpPr>
        <p:spPr>
          <a:xfrm>
            <a:off x="14225593" y="4758035"/>
            <a:ext cx="926602" cy="926602"/>
          </a:xfrm>
          <a:prstGeom prst="mathPlus">
            <a:avLst/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Igual 61">
            <a:extLst>
              <a:ext uri="{FF2B5EF4-FFF2-40B4-BE49-F238E27FC236}">
                <a16:creationId xmlns:a16="http://schemas.microsoft.com/office/drawing/2014/main" id="{121BC449-0C49-D008-9224-C024CE31EC38}"/>
              </a:ext>
            </a:extLst>
          </p:cNvPr>
          <p:cNvSpPr/>
          <p:nvPr/>
        </p:nvSpPr>
        <p:spPr>
          <a:xfrm>
            <a:off x="14225593" y="6594694"/>
            <a:ext cx="960655" cy="960655"/>
          </a:xfrm>
          <a:prstGeom prst="mathEqual">
            <a:avLst/>
          </a:prstGeom>
          <a:solidFill>
            <a:srgbClr val="82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564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E3187FAA-43B6-2D42-CBDA-5F54FD2DAE3F}"/>
              </a:ext>
            </a:extLst>
          </p:cNvPr>
          <p:cNvSpPr txBox="1"/>
          <p:nvPr/>
        </p:nvSpPr>
        <p:spPr>
          <a:xfrm>
            <a:off x="1224366" y="2914868"/>
            <a:ext cx="87629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404040"/>
                </a:solidFill>
                <a:latin typeface="+mj-lt"/>
                <a:ea typeface="Poppins Bold"/>
                <a:cs typeface="Poppins Bold"/>
                <a:sym typeface="Poppins Bold"/>
              </a:rPr>
              <a:t>Vantagens fiscais da contribuição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C05ED1D7-A6AA-9F1B-695A-AD8C6BC65BC6}"/>
              </a:ext>
            </a:extLst>
          </p:cNvPr>
          <p:cNvSpPr txBox="1"/>
          <p:nvPr/>
        </p:nvSpPr>
        <p:spPr>
          <a:xfrm>
            <a:off x="1224367" y="3613076"/>
            <a:ext cx="8910234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Clr>
                <a:srgbClr val="ED0080"/>
              </a:buClr>
              <a:buSzPct val="120000"/>
            </a:pP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Na declaração anual de Imposto de Renda, caso opte pelo </a:t>
            </a:r>
            <a:r>
              <a:rPr lang="pt-BR" sz="2200" b="1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modelo completo, você pode deduzir 100% das suas contribuições </a:t>
            </a:r>
            <a:r>
              <a:rPr lang="pt-BR" sz="2200" dirty="0">
                <a:solidFill>
                  <a:srgbClr val="171616"/>
                </a:solidFill>
                <a:ea typeface="Poppins"/>
                <a:cs typeface="Poppins"/>
                <a:sym typeface="Poppins"/>
              </a:rPr>
              <a:t>para o plano, limitado a </a:t>
            </a:r>
            <a:r>
              <a:rPr lang="pt-BR" sz="2200" b="1" dirty="0">
                <a:solidFill>
                  <a:srgbClr val="ED0080"/>
                </a:solidFill>
                <a:ea typeface="Poppins"/>
                <a:cs typeface="Poppins"/>
                <a:sym typeface="Poppins"/>
              </a:rPr>
              <a:t>12% do seu rendimento bruto no ano.</a:t>
            </a:r>
          </a:p>
        </p:txBody>
      </p:sp>
      <p:sp>
        <p:nvSpPr>
          <p:cNvPr id="4" name="Freeform 15">
            <a:extLst>
              <a:ext uri="{FF2B5EF4-FFF2-40B4-BE49-F238E27FC236}">
                <a16:creationId xmlns:a16="http://schemas.microsoft.com/office/drawing/2014/main" id="{9038118E-829D-D58E-01B8-47BE482B1F98}"/>
              </a:ext>
            </a:extLst>
          </p:cNvPr>
          <p:cNvSpPr/>
          <p:nvPr/>
        </p:nvSpPr>
        <p:spPr>
          <a:xfrm>
            <a:off x="1191715" y="5114519"/>
            <a:ext cx="9781082" cy="342900"/>
          </a:xfrm>
          <a:prstGeom prst="roundRect">
            <a:avLst>
              <a:gd name="adj" fmla="val 50000"/>
            </a:avLst>
          </a:prstGeom>
          <a:solidFill>
            <a:srgbClr val="ED0080"/>
          </a:solidFill>
        </p:spPr>
        <p:txBody>
          <a:bodyPr/>
          <a:lstStyle/>
          <a:p>
            <a:endParaRPr lang="pt-BR" dirty="0">
              <a:solidFill>
                <a:schemeClr val="accent3"/>
              </a:solidFill>
            </a:endParaRPr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8CD1D28D-E40A-A222-2B77-6323BC101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71760"/>
              </p:ext>
            </p:extLst>
          </p:nvPr>
        </p:nvGraphicFramePr>
        <p:xfrm>
          <a:off x="1353516" y="5143500"/>
          <a:ext cx="9466884" cy="4335207"/>
        </p:xfrm>
        <a:graphic>
          <a:graphicData uri="http://schemas.openxmlformats.org/drawingml/2006/table">
            <a:tbl>
              <a:tblPr/>
              <a:tblGrid>
                <a:gridCol w="4267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4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5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049">
                <a:tc gridSpan="2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SEM PREVIDÊNCIA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endParaRPr lang="pt-BR" sz="1600" b="0" dirty="0">
                        <a:solidFill>
                          <a:schemeClr val="bg1"/>
                        </a:solidFill>
                        <a:latin typeface="+mj-lt"/>
                        <a:ea typeface="Calibri (MS) Bold"/>
                        <a:cs typeface="Calibri (MS) Bold"/>
                        <a:sym typeface="Calibri (MS) Bold"/>
                      </a:endParaRP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7D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2"/>
                        </a:lnSpc>
                        <a:defRPr/>
                      </a:pPr>
                      <a:r>
                        <a:rPr lang="pt-BR" sz="1600" b="0" dirty="0">
                          <a:solidFill>
                            <a:schemeClr val="bg1"/>
                          </a:solidFill>
                          <a:latin typeface="+mj-lt"/>
                          <a:ea typeface="Calibri (MS) Bold"/>
                          <a:cs typeface="Calibri (MS) Bold"/>
                          <a:sym typeface="Calibri (MS) Bold"/>
                        </a:rPr>
                        <a:t>COM PROVIDÊNCIA</a:t>
                      </a:r>
                    </a:p>
                  </a:txBody>
                  <a:tcPr marL="8726" marR="8726" marT="8726" marB="8726" anchor="ctr">
                    <a:lnL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592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Salário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bruto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mensal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4.500,00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4.500,00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518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600" spc="-3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INSS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448,82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448,82 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spc="-15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Dependentes</a:t>
                      </a: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(2)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379,18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379,18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spc="-15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Previdência</a:t>
                      </a: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spc="-15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Complementar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540,00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defRPr/>
                      </a:pPr>
                      <a:r>
                        <a:rPr lang="en-US" sz="1600" b="1" spc="-15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   Base de </a:t>
                      </a:r>
                      <a:r>
                        <a:rPr lang="en-US" sz="1600" b="1" spc="-15" dirty="0" err="1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cálculo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defRPr/>
                      </a:pPr>
                      <a:r>
                        <a:rPr lang="en-US" sz="1600" b="1" spc="-15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3.672,00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defRPr/>
                      </a:pPr>
                      <a:r>
                        <a:rPr lang="en-US" sz="1600" b="1" spc="-15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3.132,00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Imposto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de Renda (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Tabela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Progressiva)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550,80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469,80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Parcela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a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deduzir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381,44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381,44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1491"/>
                        </a:lnSpc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Imposto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de Renda a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pagar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1"/>
                        </a:lnSpc>
                        <a:defRPr/>
                      </a:pPr>
                      <a:r>
                        <a:rPr lang="en-US" sz="1600" spc="-15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169,36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1"/>
                        </a:lnSpc>
                        <a:defRPr/>
                      </a:pPr>
                      <a:r>
                        <a:rPr lang="en-US" sz="1600" spc="-15" dirty="0">
                          <a:solidFill>
                            <a:srgbClr val="000000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88,36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2160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   Economia de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Imposto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 de Renda mensal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 spc="-15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81,00</a:t>
                      </a:r>
                      <a:endParaRPr lang="en-US" sz="160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381">
                <a:tc>
                  <a:txBody>
                    <a:bodyPr/>
                    <a:lstStyle/>
                    <a:p>
                      <a:pPr algn="l">
                        <a:lnSpc>
                          <a:spcPts val="1491"/>
                        </a:lnSpc>
                        <a:defRPr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   Economia de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Imposto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 de Renda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anual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91"/>
                        </a:lnSpc>
                        <a:defRPr/>
                      </a:pPr>
                      <a:r>
                        <a:rPr lang="en-US" sz="1600" b="1" spc="-15" dirty="0">
                          <a:solidFill>
                            <a:srgbClr val="000000"/>
                          </a:solidFill>
                          <a:latin typeface="+mn-lt"/>
                          <a:ea typeface="Arial Bold"/>
                          <a:cs typeface="Arial Bold"/>
                          <a:sym typeface="Arial Bold"/>
                        </a:rPr>
                        <a:t>972,00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>
                    <a:lnL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90" cap="flat" cmpd="sng" algn="ctr">
                      <a:solidFill>
                        <a:srgbClr val="17161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F4FD7A92-BF7F-EEC0-6608-4F83D43E66E7}"/>
              </a:ext>
            </a:extLst>
          </p:cNvPr>
          <p:cNvCxnSpPr/>
          <p:nvPr/>
        </p:nvCxnSpPr>
        <p:spPr>
          <a:xfrm flipV="1">
            <a:off x="8382000" y="4914900"/>
            <a:ext cx="0" cy="685800"/>
          </a:xfrm>
          <a:prstGeom prst="line">
            <a:avLst/>
          </a:prstGeom>
          <a:ln w="9525"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2">
            <a:extLst>
              <a:ext uri="{FF2B5EF4-FFF2-40B4-BE49-F238E27FC236}">
                <a16:creationId xmlns:a16="http://schemas.microsoft.com/office/drawing/2014/main" id="{15FB8866-D7FB-FE20-5236-F10F66E7FDDA}"/>
              </a:ext>
            </a:extLst>
          </p:cNvPr>
          <p:cNvSpPr txBox="1"/>
          <p:nvPr/>
        </p:nvSpPr>
        <p:spPr>
          <a:xfrm>
            <a:off x="1219200" y="808295"/>
            <a:ext cx="876300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Previdência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r>
              <a:rPr lang="en-US" sz="5400" b="1" dirty="0" err="1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privada</a:t>
            </a:r>
            <a: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  <a:t> </a:t>
            </a:r>
            <a:br>
              <a:rPr lang="en-US" sz="5400" b="1" dirty="0">
                <a:solidFill>
                  <a:srgbClr val="404040"/>
                </a:solidFill>
                <a:latin typeface="+mj-lt"/>
                <a:ea typeface="Open Sans SemiBold" pitchFamily="2" charset="0"/>
                <a:cs typeface="Open Sans SemiBold" pitchFamily="2" charset="0"/>
              </a:rPr>
            </a:br>
            <a:r>
              <a:rPr lang="pt-BR" sz="4000" dirty="0">
                <a:solidFill>
                  <a:srgbClr val="404040"/>
                </a:solidFill>
                <a:ea typeface="Open Sans SemiBold" pitchFamily="2" charset="0"/>
                <a:cs typeface="Open Sans SemiBold" pitchFamily="2" charset="0"/>
              </a:rPr>
              <a:t>Incentivo Fiscal</a:t>
            </a:r>
            <a:endParaRPr lang="en-US" sz="4000" dirty="0">
              <a:solidFill>
                <a:srgbClr val="404040"/>
              </a:solidFill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893A90B0-2AE2-012C-F392-D59DD3F056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60" t="-12319" r="40136" b="-464"/>
          <a:stretch>
            <a:fillRect/>
          </a:stretch>
        </p:blipFill>
        <p:spPr>
          <a:xfrm rot="16200000">
            <a:off x="6925216" y="1853167"/>
            <a:ext cx="7051072" cy="334473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E5B86DD-ECAE-AD33-0D6F-3E86940F5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t="10543" r="15598" b="6873"/>
          <a:stretch>
            <a:fillRect/>
          </a:stretch>
        </p:blipFill>
        <p:spPr>
          <a:xfrm>
            <a:off x="12081919" y="-1"/>
            <a:ext cx="6206081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3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3BB32-BEB0-056A-184E-F95F58EF1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5">
            <a:extLst>
              <a:ext uri="{FF2B5EF4-FFF2-40B4-BE49-F238E27FC236}">
                <a16:creationId xmlns:a16="http://schemas.microsoft.com/office/drawing/2014/main" id="{F339ADA3-D20E-92F4-4747-E56E807EBF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534" r="-13560"/>
          <a:stretch>
            <a:fillRect/>
          </a:stretch>
        </p:blipFill>
        <p:spPr>
          <a:xfrm flipV="1">
            <a:off x="2981" y="6419851"/>
            <a:ext cx="13332019" cy="3938590"/>
          </a:xfrm>
          <a:prstGeom prst="rect">
            <a:avLst/>
          </a:prstGeom>
        </p:spPr>
      </p:pic>
      <p:pic>
        <p:nvPicPr>
          <p:cNvPr id="6" name="Gráfico 26">
            <a:extLst>
              <a:ext uri="{FF2B5EF4-FFF2-40B4-BE49-F238E27FC236}">
                <a16:creationId xmlns:a16="http://schemas.microsoft.com/office/drawing/2014/main" id="{94AAD022-D21D-674F-420E-7904C64BE7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28316" r="28771"/>
          <a:stretch>
            <a:fillRect/>
          </a:stretch>
        </p:blipFill>
        <p:spPr>
          <a:xfrm flipV="1">
            <a:off x="4783628" y="0"/>
            <a:ext cx="13504372" cy="3447694"/>
          </a:xfrm>
          <a:prstGeom prst="rect">
            <a:avLst/>
          </a:prstGeom>
        </p:spPr>
      </p:pic>
      <p:sp>
        <p:nvSpPr>
          <p:cNvPr id="9" name="Freeform 30">
            <a:extLst>
              <a:ext uri="{FF2B5EF4-FFF2-40B4-BE49-F238E27FC236}">
                <a16:creationId xmlns:a16="http://schemas.microsoft.com/office/drawing/2014/main" id="{9C0BC953-25D4-7A44-D836-0C83409BABDC}"/>
              </a:ext>
            </a:extLst>
          </p:cNvPr>
          <p:cNvSpPr/>
          <p:nvPr/>
        </p:nvSpPr>
        <p:spPr>
          <a:xfrm>
            <a:off x="14439931" y="7102597"/>
            <a:ext cx="2832747" cy="2573098"/>
          </a:xfrm>
          <a:custGeom>
            <a:avLst/>
            <a:gdLst/>
            <a:ahLst/>
            <a:cxnLst/>
            <a:rect l="l" t="t" r="r" b="b"/>
            <a:pathLst>
              <a:path w="2832747" h="2573098">
                <a:moveTo>
                  <a:pt x="0" y="0"/>
                </a:moveTo>
                <a:lnTo>
                  <a:pt x="2832747" y="0"/>
                </a:lnTo>
                <a:lnTo>
                  <a:pt x="2832747" y="2573098"/>
                </a:lnTo>
                <a:lnTo>
                  <a:pt x="0" y="2573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2845B989-A290-BE00-FFF3-B98BD0399813}"/>
              </a:ext>
            </a:extLst>
          </p:cNvPr>
          <p:cNvSpPr txBox="1"/>
          <p:nvPr/>
        </p:nvSpPr>
        <p:spPr>
          <a:xfrm>
            <a:off x="1165350" y="704405"/>
            <a:ext cx="11420595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58"/>
              </a:lnSpc>
            </a:pPr>
            <a:r>
              <a:rPr lang="en-US" sz="7000" spc="300" dirty="0">
                <a:solidFill>
                  <a:srgbClr val="404040"/>
                </a:solidFill>
                <a:latin typeface="+mj-lt"/>
                <a:ea typeface="Calibri (MS) Light"/>
                <a:cs typeface="Calibri (MS) Light"/>
                <a:sym typeface="Calibri (MS) Light"/>
              </a:rPr>
              <a:t>CONTATO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id="{29228D49-88CD-7112-9200-C653C40EBFB4}"/>
              </a:ext>
            </a:extLst>
          </p:cNvPr>
          <p:cNvSpPr txBox="1"/>
          <p:nvPr/>
        </p:nvSpPr>
        <p:spPr>
          <a:xfrm>
            <a:off x="1017616" y="5231368"/>
            <a:ext cx="3214551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3"/>
              </a:lnSpc>
            </a:pPr>
            <a:r>
              <a:rPr lang="en-US" sz="2545" dirty="0">
                <a:solidFill>
                  <a:schemeClr val="tx2"/>
                </a:solidFill>
                <a:latin typeface="+mj-lt"/>
              </a:rPr>
              <a:t>Marcelo Farias</a:t>
            </a:r>
          </a:p>
          <a:p>
            <a:pPr algn="ctr"/>
            <a:r>
              <a:rPr lang="en-US" sz="2200" dirty="0" err="1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Coordenador</a:t>
            </a:r>
            <a:r>
              <a:rPr lang="en-US" sz="2200" dirty="0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 ADP</a:t>
            </a:r>
            <a:endParaRPr lang="en-US" sz="2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id="{68EFB20D-8450-CBE4-4FB2-095D09FC40FC}"/>
              </a:ext>
            </a:extLst>
          </p:cNvPr>
          <p:cNvSpPr txBox="1"/>
          <p:nvPr/>
        </p:nvSpPr>
        <p:spPr>
          <a:xfrm>
            <a:off x="4042298" y="5231368"/>
            <a:ext cx="3214551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Osmar Souza</a:t>
            </a:r>
            <a:b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r>
              <a:rPr lang="en-US" sz="2000" dirty="0" err="1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Benefícios</a:t>
            </a:r>
            <a:endParaRPr lang="en-US" sz="2400" dirty="0">
              <a:solidFill>
                <a:schemeClr val="bg2">
                  <a:lumMod val="50000"/>
                </a:schemeClr>
              </a:solidFill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id="{7A88AC5C-B502-C356-D522-2E7BC057B0D2}"/>
              </a:ext>
            </a:extLst>
          </p:cNvPr>
          <p:cNvSpPr txBox="1"/>
          <p:nvPr/>
        </p:nvSpPr>
        <p:spPr>
          <a:xfrm>
            <a:off x="7821980" y="5231368"/>
            <a:ext cx="2644040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Carolina Brito</a:t>
            </a:r>
            <a:b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r>
              <a:rPr lang="en-US" sz="2000" dirty="0" err="1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Pagamentos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 e </a:t>
            </a:r>
            <a:r>
              <a:rPr lang="en-US" sz="2000" dirty="0" err="1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Encargos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4" name="TextBox 57">
            <a:extLst>
              <a:ext uri="{FF2B5EF4-FFF2-40B4-BE49-F238E27FC236}">
                <a16:creationId xmlns:a16="http://schemas.microsoft.com/office/drawing/2014/main" id="{3A9009C5-EC74-22D8-B909-BCB0EAE2DB41}"/>
              </a:ext>
            </a:extLst>
          </p:cNvPr>
          <p:cNvSpPr txBox="1"/>
          <p:nvPr/>
        </p:nvSpPr>
        <p:spPr>
          <a:xfrm>
            <a:off x="10733174" y="5231368"/>
            <a:ext cx="3214551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Ana Carolina</a:t>
            </a:r>
            <a:b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r>
              <a:rPr lang="en-US" sz="2000" dirty="0" err="1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Férias</a:t>
            </a:r>
            <a:endParaRPr lang="en-US" sz="2000" dirty="0">
              <a:solidFill>
                <a:schemeClr val="bg2">
                  <a:lumMod val="50000"/>
                </a:schemeClr>
              </a:solidFill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53E5D23E-14C2-6968-4DE0-B77B7A5FE092}"/>
              </a:ext>
            </a:extLst>
          </p:cNvPr>
          <p:cNvSpPr txBox="1"/>
          <p:nvPr/>
        </p:nvSpPr>
        <p:spPr>
          <a:xfrm>
            <a:off x="14058127" y="5231368"/>
            <a:ext cx="3214551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Luciana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Sena</a:t>
            </a:r>
            <a:br>
              <a:rPr lang="en-US" sz="2400" dirty="0">
                <a:solidFill>
                  <a:schemeClr val="bg2">
                    <a:lumMod val="50000"/>
                  </a:schemeClr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</a:br>
            <a:r>
              <a:rPr lang="en-US" sz="2000" dirty="0" err="1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Rescisão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 e Ponto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AEF88BED-5BAB-F4D2-B761-3DF3099D4B34}"/>
              </a:ext>
            </a:extLst>
          </p:cNvPr>
          <p:cNvGrpSpPr/>
          <p:nvPr/>
        </p:nvGrpSpPr>
        <p:grpSpPr>
          <a:xfrm>
            <a:off x="1542948" y="2955787"/>
            <a:ext cx="2006455" cy="2006454"/>
            <a:chOff x="1241123" y="3894442"/>
            <a:chExt cx="1425941" cy="1425941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7AF7EF9E-64EA-50FD-D79E-671F3EEE81C7}"/>
                </a:ext>
              </a:extLst>
            </p:cNvPr>
            <p:cNvSpPr/>
            <p:nvPr/>
          </p:nvSpPr>
          <p:spPr>
            <a:xfrm>
              <a:off x="1241123" y="3894442"/>
              <a:ext cx="1425941" cy="142594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A35FF856-E4E1-C579-384A-2BD3C5C09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62577" y="3940114"/>
              <a:ext cx="1183032" cy="1270078"/>
            </a:xfrm>
            <a:prstGeom prst="rect">
              <a:avLst/>
            </a:prstGeom>
          </p:spPr>
        </p:pic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69E4D8B9-25DF-86B3-5DAE-FB5E9B22B0ED}"/>
              </a:ext>
            </a:extLst>
          </p:cNvPr>
          <p:cNvGrpSpPr/>
          <p:nvPr/>
        </p:nvGrpSpPr>
        <p:grpSpPr>
          <a:xfrm>
            <a:off x="4783627" y="3085279"/>
            <a:ext cx="1874270" cy="1874269"/>
            <a:chOff x="309294" y="3766536"/>
            <a:chExt cx="1425941" cy="1425941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722F0F13-7531-F8E8-62C5-8065179E3B30}"/>
                </a:ext>
              </a:extLst>
            </p:cNvPr>
            <p:cNvSpPr/>
            <p:nvPr/>
          </p:nvSpPr>
          <p:spPr>
            <a:xfrm>
              <a:off x="309294" y="3766536"/>
              <a:ext cx="1425941" cy="142594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5F31BFA-A43B-828C-936E-CDB0C793B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0748" y="3812210"/>
              <a:ext cx="1183032" cy="1270079"/>
            </a:xfrm>
            <a:prstGeom prst="rect">
              <a:avLst/>
            </a:prstGeom>
          </p:spPr>
        </p:pic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03C65C8C-D302-7F49-342D-425D96B733C1}"/>
              </a:ext>
            </a:extLst>
          </p:cNvPr>
          <p:cNvGrpSpPr/>
          <p:nvPr/>
        </p:nvGrpSpPr>
        <p:grpSpPr>
          <a:xfrm>
            <a:off x="8093471" y="3082382"/>
            <a:ext cx="1874270" cy="1874269"/>
            <a:chOff x="28968" y="3765079"/>
            <a:chExt cx="1425941" cy="1425941"/>
          </a:xfrm>
        </p:grpSpPr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014E546-FE77-6585-F242-FC81D91E4AC4}"/>
                </a:ext>
              </a:extLst>
            </p:cNvPr>
            <p:cNvSpPr/>
            <p:nvPr/>
          </p:nvSpPr>
          <p:spPr>
            <a:xfrm>
              <a:off x="28968" y="3765079"/>
              <a:ext cx="1425941" cy="142594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2864C7E8-630F-D047-08E0-143E3C0A3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0421" y="3810753"/>
              <a:ext cx="1183032" cy="1270079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43B3F499-E305-0260-6457-CCE14983F8AF}"/>
              </a:ext>
            </a:extLst>
          </p:cNvPr>
          <p:cNvGrpSpPr/>
          <p:nvPr/>
        </p:nvGrpSpPr>
        <p:grpSpPr>
          <a:xfrm>
            <a:off x="11403315" y="3132592"/>
            <a:ext cx="1874270" cy="1874269"/>
            <a:chOff x="-589114" y="3828725"/>
            <a:chExt cx="1425941" cy="1425941"/>
          </a:xfrm>
        </p:grpSpPr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D77E244B-618B-2C48-ABC9-F50279EC2EEA}"/>
                </a:ext>
              </a:extLst>
            </p:cNvPr>
            <p:cNvSpPr/>
            <p:nvPr/>
          </p:nvSpPr>
          <p:spPr>
            <a:xfrm>
              <a:off x="-589114" y="3828725"/>
              <a:ext cx="1425941" cy="1425941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96AF1A11-4687-6A88-9F28-0DAB37FE3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467659" y="3874396"/>
              <a:ext cx="1183032" cy="1270079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0508940A-7D77-C09C-791B-A9644E3AE773}"/>
              </a:ext>
            </a:extLst>
          </p:cNvPr>
          <p:cNvGrpSpPr/>
          <p:nvPr/>
        </p:nvGrpSpPr>
        <p:grpSpPr>
          <a:xfrm>
            <a:off x="14713159" y="3181363"/>
            <a:ext cx="1874270" cy="1874269"/>
            <a:chOff x="18060118" y="3415181"/>
            <a:chExt cx="1874270" cy="1874269"/>
          </a:xfrm>
        </p:grpSpPr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3A440A8A-FF69-4271-1F0C-26103FB311DB}"/>
                </a:ext>
              </a:extLst>
            </p:cNvPr>
            <p:cNvSpPr/>
            <p:nvPr/>
          </p:nvSpPr>
          <p:spPr>
            <a:xfrm>
              <a:off x="18060118" y="3415181"/>
              <a:ext cx="1874270" cy="1874269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6C877336-8ADE-8B24-FC55-8663FD6B9E49}"/>
                </a:ext>
              </a:extLst>
            </p:cNvPr>
            <p:cNvSpPr/>
            <p:nvPr/>
          </p:nvSpPr>
          <p:spPr>
            <a:xfrm>
              <a:off x="18232452" y="3595340"/>
              <a:ext cx="1529601" cy="1529600"/>
            </a:xfrm>
            <a:prstGeom prst="ellipse">
              <a:avLst/>
            </a:prstGeom>
            <a:solidFill>
              <a:srgbClr val="D0C6B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" name="Freeform 23" descr="A person wearing glasses and a green and white shirt  AI-generated content may be incorrect.">
              <a:extLst>
                <a:ext uri="{FF2B5EF4-FFF2-40B4-BE49-F238E27FC236}">
                  <a16:creationId xmlns:a16="http://schemas.microsoft.com/office/drawing/2014/main" id="{E44ABE9A-30C0-6430-2C04-464B2D914026}"/>
                </a:ext>
              </a:extLst>
            </p:cNvPr>
            <p:cNvSpPr/>
            <p:nvPr/>
          </p:nvSpPr>
          <p:spPr>
            <a:xfrm>
              <a:off x="18247870" y="3479641"/>
              <a:ext cx="1498766" cy="1680424"/>
            </a:xfrm>
            <a:prstGeom prst="ellipse">
              <a:avLst/>
            </a:prstGeom>
            <a:blipFill>
              <a:blip r:embed="rId10"/>
              <a:srcRect/>
              <a:stretch>
                <a:fillRect l="-33212" t="1080" r="-22472" b="-3252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2" name="Retângulo 31">
            <a:extLst>
              <a:ext uri="{FF2B5EF4-FFF2-40B4-BE49-F238E27FC236}">
                <a16:creationId xmlns:a16="http://schemas.microsoft.com/office/drawing/2014/main" id="{29FC98C1-860B-AADE-35A8-3B4939F30686}"/>
              </a:ext>
            </a:extLst>
          </p:cNvPr>
          <p:cNvSpPr/>
          <p:nvPr/>
        </p:nvSpPr>
        <p:spPr>
          <a:xfrm>
            <a:off x="1165350" y="1590360"/>
            <a:ext cx="5229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/>
              <a:t>adp@riogaleao.com</a:t>
            </a:r>
          </a:p>
        </p:txBody>
      </p:sp>
    </p:spTree>
    <p:extLst>
      <p:ext uri="{BB962C8B-B14F-4D97-AF65-F5344CB8AC3E}">
        <p14:creationId xmlns:p14="http://schemas.microsoft.com/office/powerpoint/2010/main" val="3331776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D68CA-DE13-AA98-0219-30AA5061A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A53ABE99-34B3-58F7-9D60-355AAF942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455" t="8976" r="30695" b="-17319"/>
          <a:stretch>
            <a:fillRect/>
          </a:stretch>
        </p:blipFill>
        <p:spPr>
          <a:xfrm flipV="1">
            <a:off x="82841" y="-152400"/>
            <a:ext cx="18205159" cy="10477500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88B1C889-BCA9-D65D-62D8-27532F89B257}"/>
              </a:ext>
            </a:extLst>
          </p:cNvPr>
          <p:cNvSpPr/>
          <p:nvPr/>
        </p:nvSpPr>
        <p:spPr>
          <a:xfrm>
            <a:off x="1277427" y="2856881"/>
            <a:ext cx="6953882" cy="2267569"/>
          </a:xfrm>
          <a:custGeom>
            <a:avLst/>
            <a:gdLst/>
            <a:ahLst/>
            <a:cxnLst/>
            <a:rect l="l" t="t" r="r" b="b"/>
            <a:pathLst>
              <a:path w="6953882" h="2267569">
                <a:moveTo>
                  <a:pt x="0" y="0"/>
                </a:moveTo>
                <a:lnTo>
                  <a:pt x="6953882" y="0"/>
                </a:lnTo>
                <a:lnTo>
                  <a:pt x="6953882" y="2267569"/>
                </a:lnTo>
                <a:lnTo>
                  <a:pt x="0" y="2267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416" t="-26339" r="-9383" b="-2633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F13916D-0E78-2E32-E1B5-45EA6F7DA8D7}"/>
              </a:ext>
            </a:extLst>
          </p:cNvPr>
          <p:cNvSpPr txBox="1"/>
          <p:nvPr/>
        </p:nvSpPr>
        <p:spPr>
          <a:xfrm>
            <a:off x="715569" y="1070959"/>
            <a:ext cx="9846461" cy="138303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100"/>
              </a:lnSpc>
            </a:pPr>
            <a:endParaRPr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790E1EA-5A66-AA25-FCAC-FA8ABE35A28A}"/>
              </a:ext>
            </a:extLst>
          </p:cNvPr>
          <p:cNvSpPr txBox="1"/>
          <p:nvPr/>
        </p:nvSpPr>
        <p:spPr>
          <a:xfrm>
            <a:off x="-178203" y="8415861"/>
            <a:ext cx="18587205" cy="323076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2668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RIOGALEAO">
      <a:dk1>
        <a:srgbClr val="404040"/>
      </a:dk1>
      <a:lt1>
        <a:srgbClr val="FFFFFF"/>
      </a:lt1>
      <a:dk2>
        <a:srgbClr val="404040"/>
      </a:dk2>
      <a:lt2>
        <a:srgbClr val="F2F2F2"/>
      </a:lt2>
      <a:accent1>
        <a:srgbClr val="008F89"/>
      </a:accent1>
      <a:accent2>
        <a:srgbClr val="213975"/>
      </a:accent2>
      <a:accent3>
        <a:srgbClr val="6C217F"/>
      </a:accent3>
      <a:accent4>
        <a:srgbClr val="FDC41F"/>
      </a:accent4>
      <a:accent5>
        <a:srgbClr val="52BBB5"/>
      </a:accent5>
      <a:accent6>
        <a:srgbClr val="A2C617"/>
      </a:accent6>
      <a:hlink>
        <a:srgbClr val="EF7D00"/>
      </a:hlink>
      <a:folHlink>
        <a:srgbClr val="EA4498"/>
      </a:folHlink>
    </a:clrScheme>
    <a:fontScheme name="Personalizada 5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22A85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CFC87EEA98F740AAB1953A85A095AB" ma:contentTypeVersion="17" ma:contentTypeDescription="Crie um novo documento." ma:contentTypeScope="" ma:versionID="7263dad4c4b8e210f8efe4872ae94190">
  <xsd:schema xmlns:xsd="http://www.w3.org/2001/XMLSchema" xmlns:xs="http://www.w3.org/2001/XMLSchema" xmlns:p="http://schemas.microsoft.com/office/2006/metadata/properties" xmlns:ns2="0196d1b8-c8b3-46d4-8169-757c3aa07e90" xmlns:ns3="f479947f-0f6d-4024-9c97-75b09ecc751f" targetNamespace="http://schemas.microsoft.com/office/2006/metadata/properties" ma:root="true" ma:fieldsID="122f9feb09002aa2900a0c7e6a32032f" ns2:_="" ns3:_="">
    <xsd:import namespace="0196d1b8-c8b3-46d4-8169-757c3aa07e90"/>
    <xsd:import namespace="f479947f-0f6d-4024-9c97-75b09ecc751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96d1b8-c8b3-46d4-8169-757c3aa07e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afd3f1f-6fd6-495c-acd9-d8193974c7f5}" ma:internalName="TaxCatchAll" ma:showField="CatchAllData" ma:web="0196d1b8-c8b3-46d4-8169-757c3aa07e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9947f-0f6d-4024-9c97-75b09ecc7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91ca6734-0c51-4070-8d01-d2e28aa1cd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79947f-0f6d-4024-9c97-75b09ecc751f">
      <Terms xmlns="http://schemas.microsoft.com/office/infopath/2007/PartnerControls"/>
    </lcf76f155ced4ddcb4097134ff3c332f>
    <TaxCatchAll xmlns="0196d1b8-c8b3-46d4-8169-757c3aa07e9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B2115E-3CEF-4EE1-884C-905BB127F9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96d1b8-c8b3-46d4-8169-757c3aa07e90"/>
    <ds:schemaRef ds:uri="f479947f-0f6d-4024-9c97-75b09ecc75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4F6D9F-AFEE-40D9-B5AA-E5DE34DC7C20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f479947f-0f6d-4024-9c97-75b09ecc751f"/>
    <ds:schemaRef ds:uri="0196d1b8-c8b3-46d4-8169-757c3aa07e9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8584114-54F7-49D7-BF2B-09308320E2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18756</TotalTime>
  <Words>5303</Words>
  <Application>Microsoft Office PowerPoint</Application>
  <PresentationFormat>Personalizar</PresentationFormat>
  <Paragraphs>892</Paragraphs>
  <Slides>50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</dc:title>
  <dc:creator>Camille Moledo Benevides Carvalho</dc:creator>
  <cp:lastModifiedBy>Rafael Bacelar</cp:lastModifiedBy>
  <cp:revision>226</cp:revision>
  <dcterms:created xsi:type="dcterms:W3CDTF">2006-08-16T00:00:00Z</dcterms:created>
  <dcterms:modified xsi:type="dcterms:W3CDTF">2026-07-24T20:18:55Z</dcterms:modified>
  <dc:identifier>DAGFHiGU7Es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0x01010070CFC87EEA98F740AAB1953A85A095AB</vt:lpwstr>
  </property>
</Properties>
</file>